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24"/>
  </p:notesMasterIdLst>
  <p:handoutMasterIdLst>
    <p:handoutMasterId r:id="rId25"/>
  </p:handoutMasterIdLst>
  <p:sldIdLst>
    <p:sldId id="256" r:id="rId5"/>
    <p:sldId id="277" r:id="rId6"/>
    <p:sldId id="261" r:id="rId7"/>
    <p:sldId id="262" r:id="rId8"/>
    <p:sldId id="296" r:id="rId9"/>
    <p:sldId id="289" r:id="rId10"/>
    <p:sldId id="295" r:id="rId11"/>
    <p:sldId id="297" r:id="rId12"/>
    <p:sldId id="298" r:id="rId13"/>
    <p:sldId id="300" r:id="rId14"/>
    <p:sldId id="299" r:id="rId15"/>
    <p:sldId id="264" r:id="rId16"/>
    <p:sldId id="302" r:id="rId17"/>
    <p:sldId id="292" r:id="rId18"/>
    <p:sldId id="278" r:id="rId19"/>
    <p:sldId id="258" r:id="rId20"/>
    <p:sldId id="275" r:id="rId21"/>
    <p:sldId id="301" r:id="rId22"/>
    <p:sldId id="27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559" autoAdjust="0"/>
    <p:restoredTop sz="94660"/>
  </p:normalViewPr>
  <p:slideViewPr>
    <p:cSldViewPr snapToGrid="0">
      <p:cViewPr varScale="1">
        <p:scale>
          <a:sx n="64" d="100"/>
          <a:sy n="64" d="100"/>
        </p:scale>
        <p:origin x="96" y="1176"/>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12/11/2021</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12/10/2021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2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056323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6776"/>
            <a:ext cx="10515600" cy="3697645"/>
          </a:xfrm>
        </p:spPr>
        <p:txBody>
          <a:bodyPr/>
          <a:lstStyle>
            <a:lvl1pPr>
              <a:defRPr>
                <a:solidFill>
                  <a:schemeClr val="tx1">
                    <a:lumMod val="75000"/>
                    <a:lumOff val="25000"/>
                  </a:schemeClr>
                </a:solidFill>
              </a:defRPr>
            </a:lvl1pPr>
          </a:lstStyle>
          <a:p>
            <a:r>
              <a:rPr lang="en-US"/>
              <a:t>Click icon to add SmartArt graphic</a:t>
            </a:r>
            <a:endParaRPr lang="en-US" dirty="0"/>
          </a:p>
        </p:txBody>
      </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a:lstStyle>
            <a:lvl1pPr algn="l">
              <a:defRPr sz="900"/>
            </a:lvl1pPr>
          </a:lstStyle>
          <a:p>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2"/>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tx1">
                    <a:lumMod val="75000"/>
                    <a:lumOff val="25000"/>
                  </a:schemeClr>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92" r:id="rId13"/>
    <p:sldLayoutId id="2147483681" r:id="rId14"/>
    <p:sldLayoutId id="2147483674" r:id="rId15"/>
    <p:sldLayoutId id="2147483675" r:id="rId16"/>
    <p:sldLayoutId id="2147483696" r:id="rId17"/>
    <p:sldLayoutId id="2147483677" r:id="rId18"/>
    <p:sldLayoutId id="2147483678" r:id="rId19"/>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1.png"/><Relationship Id="rId1" Type="http://schemas.openxmlformats.org/officeDocument/2006/relationships/slideLayout" Target="../slideLayouts/slideLayout4.xml"/><Relationship Id="rId5" Type="http://schemas.microsoft.com/office/2007/relationships/hdphoto" Target="../media/hdphoto3.wdp"/><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3.png"/><Relationship Id="rId1" Type="http://schemas.openxmlformats.org/officeDocument/2006/relationships/slideLayout" Target="../slideLayouts/slideLayout5.xml"/><Relationship Id="rId5" Type="http://schemas.microsoft.com/office/2007/relationships/hdphoto" Target="../media/hdphoto5.wdp"/><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2191307" y="4692073"/>
            <a:ext cx="9538875" cy="748145"/>
          </a:xfrm>
        </p:spPr>
        <p:txBody>
          <a:bodyPr/>
          <a:lstStyle/>
          <a:p>
            <a:r>
              <a:rPr lang="en-US" dirty="0"/>
              <a:t>Robot dressing support system(RDSS)</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788412" y="5763490"/>
            <a:ext cx="4941770" cy="832384"/>
          </a:xfrm>
        </p:spPr>
        <p:txBody>
          <a:bodyPr>
            <a:normAutofit/>
          </a:bodyPr>
          <a:lstStyle/>
          <a:p>
            <a:r>
              <a:rPr lang="en-US" dirty="0"/>
              <a:t>Shelvin Pauly 			118426556</a:t>
            </a:r>
          </a:p>
          <a:p>
            <a:r>
              <a:rPr lang="en-US" dirty="0"/>
              <a:t>Prasanna </a:t>
            </a:r>
            <a:r>
              <a:rPr lang="en-US" dirty="0" err="1"/>
              <a:t>Thirukudanthai</a:t>
            </a:r>
            <a:r>
              <a:rPr lang="en-US" dirty="0"/>
              <a:t> Raghavan 	118287546</a:t>
            </a:r>
          </a:p>
        </p:txBody>
      </p:sp>
      <p:pic>
        <p:nvPicPr>
          <p:cNvPr id="6" name="Picture 5" descr="Logo&#10;&#10;Description automatically generated">
            <a:extLst>
              <a:ext uri="{FF2B5EF4-FFF2-40B4-BE49-F238E27FC236}">
                <a16:creationId xmlns:a16="http://schemas.microsoft.com/office/drawing/2014/main" id="{B80B7611-4F62-428C-81A1-4CCC7911EE55}"/>
              </a:ext>
            </a:extLst>
          </p:cNvPr>
          <p:cNvPicPr>
            <a:picLocks noChangeAspect="1"/>
          </p:cNvPicPr>
          <p:nvPr/>
        </p:nvPicPr>
        <p:blipFill>
          <a:blip r:embed="rId2"/>
          <a:stretch>
            <a:fillRect/>
          </a:stretch>
        </p:blipFill>
        <p:spPr>
          <a:xfrm>
            <a:off x="2403743" y="157018"/>
            <a:ext cx="2908184" cy="2908184"/>
          </a:xfrm>
          <a:prstGeom prst="rect">
            <a:avLst/>
          </a:prstGeom>
        </p:spPr>
      </p:pic>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55B61-C890-4BC2-8B36-CB6C19D6F85C}"/>
              </a:ext>
            </a:extLst>
          </p:cNvPr>
          <p:cNvSpPr>
            <a:spLocks noGrp="1"/>
          </p:cNvSpPr>
          <p:nvPr>
            <p:ph type="title"/>
          </p:nvPr>
        </p:nvSpPr>
        <p:spPr>
          <a:xfrm>
            <a:off x="838201" y="4167242"/>
            <a:ext cx="4455252" cy="1325563"/>
          </a:xfrm>
        </p:spPr>
        <p:txBody>
          <a:bodyPr>
            <a:normAutofit fontScale="90000"/>
          </a:bodyPr>
          <a:lstStyle/>
          <a:p>
            <a:br>
              <a:rPr lang="en-US" dirty="0"/>
            </a:br>
            <a:r>
              <a:rPr lang="en-US" dirty="0" err="1"/>
              <a:t>Teleop</a:t>
            </a:r>
            <a:r>
              <a:rPr lang="en-US" dirty="0"/>
              <a:t> And</a:t>
            </a:r>
            <a:br>
              <a:rPr lang="en-US" dirty="0"/>
            </a:br>
            <a:r>
              <a:rPr lang="en-US" dirty="0"/>
              <a:t>Publisher -subscriber</a:t>
            </a:r>
            <a:endParaRPr lang="en-IN" dirty="0"/>
          </a:p>
        </p:txBody>
      </p:sp>
      <p:sp>
        <p:nvSpPr>
          <p:cNvPr id="11" name="Date Placeholder 10">
            <a:extLst>
              <a:ext uri="{FF2B5EF4-FFF2-40B4-BE49-F238E27FC236}">
                <a16:creationId xmlns:a16="http://schemas.microsoft.com/office/drawing/2014/main" id="{3731F910-03AA-4CF4-A025-9954C3111615}"/>
              </a:ext>
            </a:extLst>
          </p:cNvPr>
          <p:cNvSpPr>
            <a:spLocks noGrp="1"/>
          </p:cNvSpPr>
          <p:nvPr>
            <p:ph type="dt" sz="half" idx="20"/>
          </p:nvPr>
        </p:nvSpPr>
        <p:spPr/>
        <p:txBody>
          <a:bodyPr/>
          <a:lstStyle/>
          <a:p>
            <a:r>
              <a:rPr lang="en-US" dirty="0"/>
              <a:t>Dec 2021</a:t>
            </a:r>
          </a:p>
        </p:txBody>
      </p:sp>
      <p:sp>
        <p:nvSpPr>
          <p:cNvPr id="12" name="Footer Placeholder 11">
            <a:extLst>
              <a:ext uri="{FF2B5EF4-FFF2-40B4-BE49-F238E27FC236}">
                <a16:creationId xmlns:a16="http://schemas.microsoft.com/office/drawing/2014/main" id="{7592C912-333E-4EFF-ACF9-48F40567A2CF}"/>
              </a:ext>
            </a:extLst>
          </p:cNvPr>
          <p:cNvSpPr>
            <a:spLocks noGrp="1"/>
          </p:cNvSpPr>
          <p:nvPr>
            <p:ph type="ftr" sz="quarter" idx="21"/>
          </p:nvPr>
        </p:nvSpPr>
        <p:spPr/>
        <p:txBody>
          <a:bodyPr/>
          <a:lstStyle/>
          <a:p>
            <a:r>
              <a:rPr lang="en-US" dirty="0"/>
              <a:t>RDSS</a:t>
            </a:r>
          </a:p>
        </p:txBody>
      </p:sp>
      <p:sp>
        <p:nvSpPr>
          <p:cNvPr id="13" name="Slide Number Placeholder 12">
            <a:extLst>
              <a:ext uri="{FF2B5EF4-FFF2-40B4-BE49-F238E27FC236}">
                <a16:creationId xmlns:a16="http://schemas.microsoft.com/office/drawing/2014/main" id="{47E739E0-666C-4114-BDC7-85F986408B37}"/>
              </a:ext>
            </a:extLst>
          </p:cNvPr>
          <p:cNvSpPr>
            <a:spLocks noGrp="1"/>
          </p:cNvSpPr>
          <p:nvPr>
            <p:ph type="sldNum" sz="quarter" idx="22"/>
          </p:nvPr>
        </p:nvSpPr>
        <p:spPr/>
        <p:txBody>
          <a:bodyPr/>
          <a:lstStyle/>
          <a:p>
            <a:fld id="{B5CEABB6-07DC-46E8-9B57-56EC44A396E5}" type="slidenum">
              <a:rPr lang="en-US" smtClean="0"/>
              <a:pPr/>
              <a:t>10</a:t>
            </a:fld>
            <a:endParaRPr lang="en-US" dirty="0"/>
          </a:p>
        </p:txBody>
      </p:sp>
      <p:sp>
        <p:nvSpPr>
          <p:cNvPr id="14" name="TextBox 13">
            <a:extLst>
              <a:ext uri="{FF2B5EF4-FFF2-40B4-BE49-F238E27FC236}">
                <a16:creationId xmlns:a16="http://schemas.microsoft.com/office/drawing/2014/main" id="{AD170143-61A3-4AF7-A0D7-9144423837F8}"/>
              </a:ext>
            </a:extLst>
          </p:cNvPr>
          <p:cNvSpPr txBox="1"/>
          <p:nvPr/>
        </p:nvSpPr>
        <p:spPr>
          <a:xfrm>
            <a:off x="6867196" y="1296139"/>
            <a:ext cx="3999072" cy="4401205"/>
          </a:xfrm>
          <a:prstGeom prst="rect">
            <a:avLst/>
          </a:prstGeom>
          <a:noFill/>
        </p:spPr>
        <p:txBody>
          <a:bodyPr wrap="square" rtlCol="0">
            <a:spAutoFit/>
          </a:bodyPr>
          <a:lstStyle/>
          <a:p>
            <a:r>
              <a:rPr lang="en-US" sz="2000" dirty="0"/>
              <a:t>The code is written in such a way that when published all the controllers receive a generic output and the subscriber then prints out the values until it is stopped.</a:t>
            </a:r>
          </a:p>
          <a:p>
            <a:r>
              <a:rPr lang="en-US" sz="2000" dirty="0"/>
              <a:t>It can grasp apparel or accessories such as hats, scarfs etc.</a:t>
            </a:r>
          </a:p>
          <a:p>
            <a:r>
              <a:rPr lang="en-US" sz="2000" dirty="0"/>
              <a:t>The key bindings for each joint is mentioned, specifically in both directions. Moreover, there are specific key bindings for grasping alone.</a:t>
            </a:r>
          </a:p>
        </p:txBody>
      </p:sp>
    </p:spTree>
    <p:extLst>
      <p:ext uri="{BB962C8B-B14F-4D97-AF65-F5344CB8AC3E}">
        <p14:creationId xmlns:p14="http://schemas.microsoft.com/office/powerpoint/2010/main" val="4055245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23A1F-CFAC-4C45-A308-ED1C278E16FD}"/>
              </a:ext>
            </a:extLst>
          </p:cNvPr>
          <p:cNvSpPr>
            <a:spLocks noGrp="1"/>
          </p:cNvSpPr>
          <p:nvPr>
            <p:ph type="title"/>
          </p:nvPr>
        </p:nvSpPr>
        <p:spPr/>
        <p:txBody>
          <a:bodyPr/>
          <a:lstStyle/>
          <a:p>
            <a:r>
              <a:rPr lang="en-US" dirty="0"/>
              <a:t>Visualization</a:t>
            </a:r>
            <a:endParaRPr lang="en-IN" dirty="0"/>
          </a:p>
        </p:txBody>
      </p:sp>
      <p:sp>
        <p:nvSpPr>
          <p:cNvPr id="11" name="Date Placeholder 10">
            <a:extLst>
              <a:ext uri="{FF2B5EF4-FFF2-40B4-BE49-F238E27FC236}">
                <a16:creationId xmlns:a16="http://schemas.microsoft.com/office/drawing/2014/main" id="{008CF069-B895-44AF-8F9E-8892AE28A644}"/>
              </a:ext>
            </a:extLst>
          </p:cNvPr>
          <p:cNvSpPr>
            <a:spLocks noGrp="1"/>
          </p:cNvSpPr>
          <p:nvPr>
            <p:ph type="dt" sz="half" idx="20"/>
          </p:nvPr>
        </p:nvSpPr>
        <p:spPr/>
        <p:txBody>
          <a:bodyPr/>
          <a:lstStyle/>
          <a:p>
            <a:r>
              <a:rPr lang="en-US" dirty="0"/>
              <a:t>Dec 2021</a:t>
            </a:r>
          </a:p>
        </p:txBody>
      </p:sp>
      <p:sp>
        <p:nvSpPr>
          <p:cNvPr id="12" name="Footer Placeholder 11">
            <a:extLst>
              <a:ext uri="{FF2B5EF4-FFF2-40B4-BE49-F238E27FC236}">
                <a16:creationId xmlns:a16="http://schemas.microsoft.com/office/drawing/2014/main" id="{49E6C189-6D81-4B45-8DA6-25B3379E4034}"/>
              </a:ext>
            </a:extLst>
          </p:cNvPr>
          <p:cNvSpPr>
            <a:spLocks noGrp="1"/>
          </p:cNvSpPr>
          <p:nvPr>
            <p:ph type="ftr" sz="quarter" idx="21"/>
          </p:nvPr>
        </p:nvSpPr>
        <p:spPr/>
        <p:txBody>
          <a:bodyPr/>
          <a:lstStyle/>
          <a:p>
            <a:r>
              <a:rPr lang="en-US" dirty="0"/>
              <a:t>RDSS</a:t>
            </a:r>
          </a:p>
        </p:txBody>
      </p:sp>
      <p:sp>
        <p:nvSpPr>
          <p:cNvPr id="13" name="Slide Number Placeholder 12">
            <a:extLst>
              <a:ext uri="{FF2B5EF4-FFF2-40B4-BE49-F238E27FC236}">
                <a16:creationId xmlns:a16="http://schemas.microsoft.com/office/drawing/2014/main" id="{5CC0AB0C-3CEE-4EA9-BD82-2D7C66E07815}"/>
              </a:ext>
            </a:extLst>
          </p:cNvPr>
          <p:cNvSpPr>
            <a:spLocks noGrp="1"/>
          </p:cNvSpPr>
          <p:nvPr>
            <p:ph type="sldNum" sz="quarter" idx="22"/>
          </p:nvPr>
        </p:nvSpPr>
        <p:spPr/>
        <p:txBody>
          <a:bodyPr/>
          <a:lstStyle/>
          <a:p>
            <a:fld id="{B5CEABB6-07DC-46E8-9B57-56EC44A396E5}" type="slidenum">
              <a:rPr lang="en-US" smtClean="0"/>
              <a:pPr/>
              <a:t>11</a:t>
            </a:fld>
            <a:endParaRPr lang="en-US" dirty="0"/>
          </a:p>
        </p:txBody>
      </p:sp>
      <p:pic>
        <p:nvPicPr>
          <p:cNvPr id="15" name="Picture 14" descr="Graphical user interface&#10;&#10;Description automatically generated">
            <a:extLst>
              <a:ext uri="{FF2B5EF4-FFF2-40B4-BE49-F238E27FC236}">
                <a16:creationId xmlns:a16="http://schemas.microsoft.com/office/drawing/2014/main" id="{79389A95-D12D-46D0-B87B-45424DFF70F5}"/>
              </a:ext>
            </a:extLst>
          </p:cNvPr>
          <p:cNvPicPr>
            <a:picLocks noChangeAspect="1"/>
          </p:cNvPicPr>
          <p:nvPr/>
        </p:nvPicPr>
        <p:blipFill rotWithShape="1">
          <a:blip r:embed="rId2">
            <a:alphaModFix amt="85000"/>
            <a:extLst>
              <a:ext uri="{BEBA8EAE-BF5A-486C-A8C5-ECC9F3942E4B}">
                <a14:imgProps xmlns:a14="http://schemas.microsoft.com/office/drawing/2010/main">
                  <a14:imgLayer r:embed="rId3">
                    <a14:imgEffect>
                      <a14:sharpenSoften amount="50000"/>
                    </a14:imgEffect>
                  </a14:imgLayer>
                </a14:imgProps>
              </a:ext>
            </a:extLst>
          </a:blip>
          <a:srcRect l="509" t="3883"/>
          <a:stretch/>
        </p:blipFill>
        <p:spPr>
          <a:xfrm>
            <a:off x="4648200" y="462561"/>
            <a:ext cx="7070323" cy="3842192"/>
          </a:xfrm>
          <a:prstGeom prst="rect">
            <a:avLst/>
          </a:prstGeom>
          <a:effectLst>
            <a:softEdge rad="31750"/>
          </a:effectLst>
        </p:spPr>
      </p:pic>
    </p:spTree>
    <p:extLst>
      <p:ext uri="{BB962C8B-B14F-4D97-AF65-F5344CB8AC3E}">
        <p14:creationId xmlns:p14="http://schemas.microsoft.com/office/powerpoint/2010/main" val="2356388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838200" y="498135"/>
            <a:ext cx="5111750" cy="1204912"/>
          </a:xfrm>
        </p:spPr>
        <p:txBody>
          <a:bodyPr/>
          <a:lstStyle/>
          <a:p>
            <a:r>
              <a:rPr lang="en-US" dirty="0"/>
              <a:t>Calculations</a:t>
            </a:r>
          </a:p>
        </p:txBody>
      </p:sp>
      <p:sp>
        <p:nvSpPr>
          <p:cNvPr id="4" name="Date Placeholder 3">
            <a:extLst>
              <a:ext uri="{FF2B5EF4-FFF2-40B4-BE49-F238E27FC236}">
                <a16:creationId xmlns:a16="http://schemas.microsoft.com/office/drawing/2014/main" id="{5C2ACA2A-6BBE-47CF-B76F-F56C9DBF77E6}"/>
              </a:ext>
            </a:extLst>
          </p:cNvPr>
          <p:cNvSpPr>
            <a:spLocks noGrp="1"/>
          </p:cNvSpPr>
          <p:nvPr>
            <p:ph type="dt" sz="half" idx="10"/>
          </p:nvPr>
        </p:nvSpPr>
        <p:spPr>
          <a:xfrm>
            <a:off x="838200" y="6356350"/>
            <a:ext cx="2743200" cy="365125"/>
          </a:xfrm>
        </p:spPr>
        <p:txBody>
          <a:bodyPr/>
          <a:lstStyle/>
          <a:p>
            <a:r>
              <a:rPr lang="en-US" dirty="0"/>
              <a:t>Dec 2021</a:t>
            </a:r>
          </a:p>
        </p:txBody>
      </p:sp>
      <p:sp>
        <p:nvSpPr>
          <p:cNvPr id="5" name="Footer Placeholder 4">
            <a:extLst>
              <a:ext uri="{FF2B5EF4-FFF2-40B4-BE49-F238E27FC236}">
                <a16:creationId xmlns:a16="http://schemas.microsoft.com/office/drawing/2014/main" id="{396A095E-DB05-47EC-A2D5-47398A4A00B4}"/>
              </a:ext>
            </a:extLst>
          </p:cNvPr>
          <p:cNvSpPr>
            <a:spLocks noGrp="1"/>
          </p:cNvSpPr>
          <p:nvPr>
            <p:ph type="ftr" sz="quarter" idx="11"/>
          </p:nvPr>
        </p:nvSpPr>
        <p:spPr>
          <a:xfrm>
            <a:off x="5224463" y="6356350"/>
            <a:ext cx="1743075" cy="365125"/>
          </a:xfrm>
        </p:spPr>
        <p:txBody>
          <a:bodyPr/>
          <a:lstStyle/>
          <a:p>
            <a:r>
              <a:rPr lang="en-US" dirty="0"/>
              <a:t>RDSS</a:t>
            </a:r>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12</a:t>
            </a:fld>
            <a:endParaRPr lang="en-US" dirty="0"/>
          </a:p>
        </p:txBody>
      </p:sp>
      <p:pic>
        <p:nvPicPr>
          <p:cNvPr id="9" name="Picture 8" descr="Graphical user interface, text, email&#10;&#10;Description automatically generated">
            <a:extLst>
              <a:ext uri="{FF2B5EF4-FFF2-40B4-BE49-F238E27FC236}">
                <a16:creationId xmlns:a16="http://schemas.microsoft.com/office/drawing/2014/main" id="{EE4A0C66-0842-446C-AF26-C982AB731075}"/>
              </a:ext>
            </a:extLst>
          </p:cNvPr>
          <p:cNvPicPr>
            <a:picLocks noChangeAspect="1"/>
          </p:cNvPicPr>
          <p:nvPr/>
        </p:nvPicPr>
        <p:blipFill rotWithShape="1">
          <a:blip r:embed="rId2">
            <a:alphaModFix amt="50000"/>
          </a:blip>
          <a:srcRect l="8257" t="65443" r="70625" b="20979"/>
          <a:stretch/>
        </p:blipFill>
        <p:spPr>
          <a:xfrm>
            <a:off x="3648859" y="4826231"/>
            <a:ext cx="2574721" cy="931178"/>
          </a:xfrm>
          <a:prstGeom prst="rect">
            <a:avLst/>
          </a:prstGeom>
          <a:effectLst>
            <a:softEdge rad="31750"/>
          </a:effectLst>
        </p:spPr>
      </p:pic>
      <p:sp>
        <p:nvSpPr>
          <p:cNvPr id="10" name="TextBox 9">
            <a:extLst>
              <a:ext uri="{FF2B5EF4-FFF2-40B4-BE49-F238E27FC236}">
                <a16:creationId xmlns:a16="http://schemas.microsoft.com/office/drawing/2014/main" id="{C5C147B0-0357-4C5A-AFEC-F3617213D3B4}"/>
              </a:ext>
            </a:extLst>
          </p:cNvPr>
          <p:cNvSpPr txBox="1"/>
          <p:nvPr/>
        </p:nvSpPr>
        <p:spPr>
          <a:xfrm>
            <a:off x="1025525" y="4968655"/>
            <a:ext cx="1825742" cy="646331"/>
          </a:xfrm>
          <a:prstGeom prst="rect">
            <a:avLst/>
          </a:prstGeom>
          <a:noFill/>
        </p:spPr>
        <p:txBody>
          <a:bodyPr wrap="square" rtlCol="0">
            <a:spAutoFit/>
          </a:bodyPr>
          <a:lstStyle/>
          <a:p>
            <a:r>
              <a:rPr lang="en-US" dirty="0"/>
              <a:t>Transformation Matrix :</a:t>
            </a:r>
            <a:endParaRPr lang="en-IN" dirty="0"/>
          </a:p>
        </p:txBody>
      </p:sp>
      <p:pic>
        <p:nvPicPr>
          <p:cNvPr id="12" name="Picture 11" descr="Graphical user interface, text&#10;&#10;Description automatically generated">
            <a:extLst>
              <a:ext uri="{FF2B5EF4-FFF2-40B4-BE49-F238E27FC236}">
                <a16:creationId xmlns:a16="http://schemas.microsoft.com/office/drawing/2014/main" id="{172A1FB7-EFA4-451E-B30A-68F376D20318}"/>
              </a:ext>
            </a:extLst>
          </p:cNvPr>
          <p:cNvPicPr>
            <a:picLocks noChangeAspect="1"/>
          </p:cNvPicPr>
          <p:nvPr/>
        </p:nvPicPr>
        <p:blipFill rotWithShape="1">
          <a:blip r:embed="rId3">
            <a:alphaModFix amt="70000"/>
          </a:blip>
          <a:srcRect l="7500" t="50000" r="65459" b="17676"/>
          <a:stretch/>
        </p:blipFill>
        <p:spPr>
          <a:xfrm>
            <a:off x="3576026" y="2254541"/>
            <a:ext cx="3296873" cy="2216791"/>
          </a:xfrm>
          <a:prstGeom prst="rect">
            <a:avLst/>
          </a:prstGeom>
          <a:effectLst>
            <a:softEdge rad="31750"/>
          </a:effectLst>
        </p:spPr>
      </p:pic>
      <p:sp>
        <p:nvSpPr>
          <p:cNvPr id="13" name="TextBox 12">
            <a:extLst>
              <a:ext uri="{FF2B5EF4-FFF2-40B4-BE49-F238E27FC236}">
                <a16:creationId xmlns:a16="http://schemas.microsoft.com/office/drawing/2014/main" id="{A867655B-8C6B-4EB1-A6C4-F2138CF66AA5}"/>
              </a:ext>
            </a:extLst>
          </p:cNvPr>
          <p:cNvSpPr txBox="1"/>
          <p:nvPr/>
        </p:nvSpPr>
        <p:spPr>
          <a:xfrm>
            <a:off x="1025525" y="2910980"/>
            <a:ext cx="2254570" cy="369332"/>
          </a:xfrm>
          <a:prstGeom prst="rect">
            <a:avLst/>
          </a:prstGeom>
          <a:noFill/>
        </p:spPr>
        <p:txBody>
          <a:bodyPr wrap="square" rtlCol="0">
            <a:spAutoFit/>
          </a:bodyPr>
          <a:lstStyle/>
          <a:p>
            <a:r>
              <a:rPr lang="en-US" dirty="0"/>
              <a:t>DH Table:</a:t>
            </a:r>
            <a:endParaRPr lang="en-IN" dirty="0"/>
          </a:p>
        </p:txBody>
      </p:sp>
    </p:spTree>
    <p:extLst>
      <p:ext uri="{BB962C8B-B14F-4D97-AF65-F5344CB8AC3E}">
        <p14:creationId xmlns:p14="http://schemas.microsoft.com/office/powerpoint/2010/main" val="1346372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6F412-40D0-4939-9EE2-9EC0C8DF7EBC}"/>
              </a:ext>
            </a:extLst>
          </p:cNvPr>
          <p:cNvSpPr>
            <a:spLocks noGrp="1"/>
          </p:cNvSpPr>
          <p:nvPr>
            <p:ph type="title"/>
          </p:nvPr>
        </p:nvSpPr>
        <p:spPr>
          <a:xfrm>
            <a:off x="763398" y="518559"/>
            <a:ext cx="5111750" cy="1204912"/>
          </a:xfrm>
        </p:spPr>
        <p:txBody>
          <a:bodyPr/>
          <a:lstStyle/>
          <a:p>
            <a:r>
              <a:rPr lang="en-US" dirty="0"/>
              <a:t>Calculations</a:t>
            </a:r>
            <a:endParaRPr lang="en-IN" dirty="0"/>
          </a:p>
        </p:txBody>
      </p:sp>
      <p:sp>
        <p:nvSpPr>
          <p:cNvPr id="4" name="Date Placeholder 3">
            <a:extLst>
              <a:ext uri="{FF2B5EF4-FFF2-40B4-BE49-F238E27FC236}">
                <a16:creationId xmlns:a16="http://schemas.microsoft.com/office/drawing/2014/main" id="{0EF06DC5-74C2-44F7-91F3-54FE78083E81}"/>
              </a:ext>
            </a:extLst>
          </p:cNvPr>
          <p:cNvSpPr>
            <a:spLocks noGrp="1"/>
          </p:cNvSpPr>
          <p:nvPr>
            <p:ph type="dt" sz="half" idx="10"/>
          </p:nvPr>
        </p:nvSpPr>
        <p:spPr/>
        <p:txBody>
          <a:bodyPr/>
          <a:lstStyle/>
          <a:p>
            <a:r>
              <a:rPr lang="en-US" dirty="0"/>
              <a:t>Dec 2021</a:t>
            </a:r>
          </a:p>
        </p:txBody>
      </p:sp>
      <p:sp>
        <p:nvSpPr>
          <p:cNvPr id="5" name="Footer Placeholder 4">
            <a:extLst>
              <a:ext uri="{FF2B5EF4-FFF2-40B4-BE49-F238E27FC236}">
                <a16:creationId xmlns:a16="http://schemas.microsoft.com/office/drawing/2014/main" id="{71818D3A-F856-45C2-BDAC-BAFA2D025CDF}"/>
              </a:ext>
            </a:extLst>
          </p:cNvPr>
          <p:cNvSpPr>
            <a:spLocks noGrp="1"/>
          </p:cNvSpPr>
          <p:nvPr>
            <p:ph type="ftr" sz="quarter" idx="11"/>
          </p:nvPr>
        </p:nvSpPr>
        <p:spPr/>
        <p:txBody>
          <a:bodyPr/>
          <a:lstStyle/>
          <a:p>
            <a:r>
              <a:rPr lang="en-US" dirty="0"/>
              <a:t>RDSS</a:t>
            </a:r>
          </a:p>
        </p:txBody>
      </p:sp>
      <p:sp>
        <p:nvSpPr>
          <p:cNvPr id="6" name="Slide Number Placeholder 5">
            <a:extLst>
              <a:ext uri="{FF2B5EF4-FFF2-40B4-BE49-F238E27FC236}">
                <a16:creationId xmlns:a16="http://schemas.microsoft.com/office/drawing/2014/main" id="{27F1D5D1-1E02-4EE9-878E-0763B6492F81}"/>
              </a:ext>
            </a:extLst>
          </p:cNvPr>
          <p:cNvSpPr>
            <a:spLocks noGrp="1"/>
          </p:cNvSpPr>
          <p:nvPr>
            <p:ph type="sldNum" sz="quarter" idx="12"/>
          </p:nvPr>
        </p:nvSpPr>
        <p:spPr/>
        <p:txBody>
          <a:bodyPr/>
          <a:lstStyle/>
          <a:p>
            <a:fld id="{B5CEABB6-07DC-46E8-9B57-56EC44A396E5}" type="slidenum">
              <a:rPr lang="en-US" smtClean="0"/>
              <a:t>13</a:t>
            </a:fld>
            <a:endParaRPr lang="en-US" dirty="0"/>
          </a:p>
        </p:txBody>
      </p:sp>
      <p:pic>
        <p:nvPicPr>
          <p:cNvPr id="9" name="Picture 8" descr="Table&#10;&#10;Description automatically generated">
            <a:extLst>
              <a:ext uri="{FF2B5EF4-FFF2-40B4-BE49-F238E27FC236}">
                <a16:creationId xmlns:a16="http://schemas.microsoft.com/office/drawing/2014/main" id="{DFA66F5F-B781-4EEA-B45A-99E2152047BD}"/>
              </a:ext>
            </a:extLst>
          </p:cNvPr>
          <p:cNvPicPr>
            <a:picLocks noChangeAspect="1"/>
          </p:cNvPicPr>
          <p:nvPr/>
        </p:nvPicPr>
        <p:blipFill rotWithShape="1">
          <a:blip r:embed="rId2">
            <a:alphaModFix amt="50000"/>
          </a:blip>
          <a:srcRect l="8038" t="50275" r="54806" b="25383"/>
          <a:stretch/>
        </p:blipFill>
        <p:spPr>
          <a:xfrm>
            <a:off x="3087150" y="4160501"/>
            <a:ext cx="4530055" cy="1669409"/>
          </a:xfrm>
          <a:prstGeom prst="rect">
            <a:avLst/>
          </a:prstGeom>
          <a:effectLst>
            <a:softEdge rad="31750"/>
          </a:effectLst>
        </p:spPr>
      </p:pic>
      <p:sp>
        <p:nvSpPr>
          <p:cNvPr id="10" name="TextBox 9">
            <a:extLst>
              <a:ext uri="{FF2B5EF4-FFF2-40B4-BE49-F238E27FC236}">
                <a16:creationId xmlns:a16="http://schemas.microsoft.com/office/drawing/2014/main" id="{FD02C629-0691-4D74-B59C-3E2C05008192}"/>
              </a:ext>
            </a:extLst>
          </p:cNvPr>
          <p:cNvSpPr txBox="1"/>
          <p:nvPr/>
        </p:nvSpPr>
        <p:spPr>
          <a:xfrm>
            <a:off x="838200" y="4716090"/>
            <a:ext cx="2122415" cy="369332"/>
          </a:xfrm>
          <a:prstGeom prst="rect">
            <a:avLst/>
          </a:prstGeom>
          <a:noFill/>
        </p:spPr>
        <p:txBody>
          <a:bodyPr wrap="square" rtlCol="0">
            <a:spAutoFit/>
          </a:bodyPr>
          <a:lstStyle/>
          <a:p>
            <a:r>
              <a:rPr lang="en-US" dirty="0"/>
              <a:t>Jacobian Inverse:</a:t>
            </a:r>
            <a:endParaRPr lang="en-IN" dirty="0"/>
          </a:p>
        </p:txBody>
      </p:sp>
      <p:pic>
        <p:nvPicPr>
          <p:cNvPr id="12" name="Picture 11" descr="Text&#10;&#10;Description automatically generated with medium confidence">
            <a:extLst>
              <a:ext uri="{FF2B5EF4-FFF2-40B4-BE49-F238E27FC236}">
                <a16:creationId xmlns:a16="http://schemas.microsoft.com/office/drawing/2014/main" id="{91EED170-7F77-47A6-99C1-6354C0E6A0D3}"/>
              </a:ext>
            </a:extLst>
          </p:cNvPr>
          <p:cNvPicPr>
            <a:picLocks noChangeAspect="1"/>
          </p:cNvPicPr>
          <p:nvPr/>
        </p:nvPicPr>
        <p:blipFill rotWithShape="1">
          <a:blip r:embed="rId3">
            <a:alphaModFix amt="50000"/>
          </a:blip>
          <a:srcRect l="7913" t="55046" r="49151" b="26361"/>
          <a:stretch/>
        </p:blipFill>
        <p:spPr>
          <a:xfrm>
            <a:off x="3087150" y="2249911"/>
            <a:ext cx="5234730" cy="1275126"/>
          </a:xfrm>
          <a:prstGeom prst="rect">
            <a:avLst/>
          </a:prstGeom>
          <a:effectLst>
            <a:softEdge rad="31750"/>
          </a:effectLst>
        </p:spPr>
      </p:pic>
      <p:sp>
        <p:nvSpPr>
          <p:cNvPr id="13" name="TextBox 12">
            <a:extLst>
              <a:ext uri="{FF2B5EF4-FFF2-40B4-BE49-F238E27FC236}">
                <a16:creationId xmlns:a16="http://schemas.microsoft.com/office/drawing/2014/main" id="{A31E1E65-3376-412F-A472-851413707AA7}"/>
              </a:ext>
            </a:extLst>
          </p:cNvPr>
          <p:cNvSpPr txBox="1"/>
          <p:nvPr/>
        </p:nvSpPr>
        <p:spPr>
          <a:xfrm>
            <a:off x="838200" y="2498202"/>
            <a:ext cx="1913389" cy="369332"/>
          </a:xfrm>
          <a:prstGeom prst="rect">
            <a:avLst/>
          </a:prstGeom>
          <a:noFill/>
        </p:spPr>
        <p:txBody>
          <a:bodyPr wrap="square" rtlCol="0">
            <a:spAutoFit/>
          </a:bodyPr>
          <a:lstStyle/>
          <a:p>
            <a:r>
              <a:rPr lang="en-US" dirty="0"/>
              <a:t>Jacobian Matrix: </a:t>
            </a:r>
            <a:endParaRPr lang="en-IN" dirty="0"/>
          </a:p>
        </p:txBody>
      </p:sp>
    </p:spTree>
    <p:extLst>
      <p:ext uri="{BB962C8B-B14F-4D97-AF65-F5344CB8AC3E}">
        <p14:creationId xmlns:p14="http://schemas.microsoft.com/office/powerpoint/2010/main" val="3514573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4BC4F-3D59-464A-857E-6F155B368ED7}"/>
              </a:ext>
            </a:extLst>
          </p:cNvPr>
          <p:cNvSpPr>
            <a:spLocks noGrp="1"/>
          </p:cNvSpPr>
          <p:nvPr>
            <p:ph type="title"/>
          </p:nvPr>
        </p:nvSpPr>
        <p:spPr>
          <a:xfrm>
            <a:off x="1885156" y="892177"/>
            <a:ext cx="8421688" cy="1325563"/>
          </a:xfrm>
        </p:spPr>
        <p:txBody>
          <a:bodyPr/>
          <a:lstStyle/>
          <a:p>
            <a:r>
              <a:rPr lang="en-US" dirty="0"/>
              <a:t>Problems faced</a:t>
            </a:r>
          </a:p>
        </p:txBody>
      </p:sp>
      <p:sp>
        <p:nvSpPr>
          <p:cNvPr id="9" name="Text Placeholder 8">
            <a:extLst>
              <a:ext uri="{FF2B5EF4-FFF2-40B4-BE49-F238E27FC236}">
                <a16:creationId xmlns:a16="http://schemas.microsoft.com/office/drawing/2014/main" id="{8C1455DF-5CEC-44A2-A92D-8E901D15B7CC}"/>
              </a:ext>
            </a:extLst>
          </p:cNvPr>
          <p:cNvSpPr>
            <a:spLocks noGrp="1"/>
          </p:cNvSpPr>
          <p:nvPr>
            <p:ph type="body" idx="1"/>
          </p:nvPr>
        </p:nvSpPr>
        <p:spPr>
          <a:xfrm>
            <a:off x="2063855" y="3064615"/>
            <a:ext cx="1240971" cy="823912"/>
          </a:xfrm>
        </p:spPr>
        <p:txBody>
          <a:bodyPr/>
          <a:lstStyle/>
          <a:p>
            <a:r>
              <a:rPr lang="en-US" dirty="0"/>
              <a:t>CAD</a:t>
            </a:r>
          </a:p>
        </p:txBody>
      </p:sp>
      <p:sp>
        <p:nvSpPr>
          <p:cNvPr id="10" name="Text Placeholder 9">
            <a:extLst>
              <a:ext uri="{FF2B5EF4-FFF2-40B4-BE49-F238E27FC236}">
                <a16:creationId xmlns:a16="http://schemas.microsoft.com/office/drawing/2014/main" id="{7C7E7B18-D05F-4C44-8718-8C671160FC98}"/>
              </a:ext>
            </a:extLst>
          </p:cNvPr>
          <p:cNvSpPr>
            <a:spLocks noGrp="1"/>
          </p:cNvSpPr>
          <p:nvPr>
            <p:ph type="body" idx="15"/>
          </p:nvPr>
        </p:nvSpPr>
        <p:spPr>
          <a:xfrm>
            <a:off x="5475514" y="3064615"/>
            <a:ext cx="1240971" cy="823912"/>
          </a:xfrm>
        </p:spPr>
        <p:txBody>
          <a:bodyPr/>
          <a:lstStyle/>
          <a:p>
            <a:r>
              <a:rPr lang="en-US" dirty="0"/>
              <a:t>PID</a:t>
            </a:r>
          </a:p>
        </p:txBody>
      </p:sp>
      <p:sp>
        <p:nvSpPr>
          <p:cNvPr id="11" name="Text Placeholder 10">
            <a:extLst>
              <a:ext uri="{FF2B5EF4-FFF2-40B4-BE49-F238E27FC236}">
                <a16:creationId xmlns:a16="http://schemas.microsoft.com/office/drawing/2014/main" id="{C4EAD5C6-02F0-4D27-8D85-1BD5EA833D6F}"/>
              </a:ext>
            </a:extLst>
          </p:cNvPr>
          <p:cNvSpPr>
            <a:spLocks noGrp="1"/>
          </p:cNvSpPr>
          <p:nvPr>
            <p:ph type="body" idx="16"/>
          </p:nvPr>
        </p:nvSpPr>
        <p:spPr>
          <a:xfrm>
            <a:off x="8887174" y="3064615"/>
            <a:ext cx="1240971" cy="823912"/>
          </a:xfrm>
        </p:spPr>
        <p:txBody>
          <a:bodyPr/>
          <a:lstStyle/>
          <a:p>
            <a:r>
              <a:rPr lang="en-US" sz="2000" dirty="0" err="1"/>
              <a:t>Teleop</a:t>
            </a:r>
            <a:endParaRPr lang="en-US" sz="2000" dirty="0"/>
          </a:p>
        </p:txBody>
      </p:sp>
      <p:sp>
        <p:nvSpPr>
          <p:cNvPr id="22" name="Content Placeholder 21">
            <a:extLst>
              <a:ext uri="{FF2B5EF4-FFF2-40B4-BE49-F238E27FC236}">
                <a16:creationId xmlns:a16="http://schemas.microsoft.com/office/drawing/2014/main" id="{F296843C-0ED0-4314-A6F0-DD60C828DDFB}"/>
              </a:ext>
            </a:extLst>
          </p:cNvPr>
          <p:cNvSpPr>
            <a:spLocks noGrp="1"/>
          </p:cNvSpPr>
          <p:nvPr>
            <p:ph sz="half" idx="17"/>
          </p:nvPr>
        </p:nvSpPr>
        <p:spPr>
          <a:xfrm>
            <a:off x="1129698" y="5280763"/>
            <a:ext cx="3124093" cy="462927"/>
          </a:xfrm>
        </p:spPr>
        <p:txBody>
          <a:bodyPr>
            <a:normAutofit fontScale="70000" lnSpcReduction="20000"/>
          </a:bodyPr>
          <a:lstStyle/>
          <a:p>
            <a:r>
              <a:rPr lang="en-US" dirty="0"/>
              <a:t>The CAD Model took the longest of all the other steps, because of the orientation problem while spawning the model in gazebo.</a:t>
            </a:r>
          </a:p>
        </p:txBody>
      </p:sp>
      <p:sp>
        <p:nvSpPr>
          <p:cNvPr id="23" name="Content Placeholder 22">
            <a:extLst>
              <a:ext uri="{FF2B5EF4-FFF2-40B4-BE49-F238E27FC236}">
                <a16:creationId xmlns:a16="http://schemas.microsoft.com/office/drawing/2014/main" id="{649BF20C-562E-400E-BEA6-1D5F81F2FE44}"/>
              </a:ext>
            </a:extLst>
          </p:cNvPr>
          <p:cNvSpPr>
            <a:spLocks noGrp="1"/>
          </p:cNvSpPr>
          <p:nvPr>
            <p:ph sz="quarter" idx="18"/>
          </p:nvPr>
        </p:nvSpPr>
        <p:spPr>
          <a:xfrm>
            <a:off x="4526261" y="5280763"/>
            <a:ext cx="3139479" cy="462927"/>
          </a:xfrm>
        </p:spPr>
        <p:txBody>
          <a:bodyPr>
            <a:normAutofit fontScale="70000" lnSpcReduction="20000"/>
          </a:bodyPr>
          <a:lstStyle/>
          <a:p>
            <a:r>
              <a:rPr lang="en-US" dirty="0"/>
              <a:t>Our specific model has 16 moving joints and all the joints required to be tuned in simultaneously.</a:t>
            </a:r>
          </a:p>
        </p:txBody>
      </p:sp>
      <p:sp>
        <p:nvSpPr>
          <p:cNvPr id="24" name="Content Placeholder 23">
            <a:extLst>
              <a:ext uri="{FF2B5EF4-FFF2-40B4-BE49-F238E27FC236}">
                <a16:creationId xmlns:a16="http://schemas.microsoft.com/office/drawing/2014/main" id="{5AA25980-D334-4FC0-9091-936E53B8D321}"/>
              </a:ext>
            </a:extLst>
          </p:cNvPr>
          <p:cNvSpPr>
            <a:spLocks noGrp="1"/>
          </p:cNvSpPr>
          <p:nvPr>
            <p:ph sz="half" idx="19"/>
          </p:nvPr>
        </p:nvSpPr>
        <p:spPr>
          <a:xfrm>
            <a:off x="7938210" y="5280763"/>
            <a:ext cx="3124093" cy="524419"/>
          </a:xfrm>
        </p:spPr>
        <p:txBody>
          <a:bodyPr>
            <a:normAutofit fontScale="55000" lnSpcReduction="20000"/>
          </a:bodyPr>
          <a:lstStyle/>
          <a:p>
            <a:r>
              <a:rPr lang="en-US" dirty="0"/>
              <a:t>The difficulty in this step was in the movement of the fingers and when one of the joints kept falling off to the ground and no input was able to move it back upwards</a:t>
            </a:r>
          </a:p>
        </p:txBody>
      </p:sp>
      <p:sp>
        <p:nvSpPr>
          <p:cNvPr id="5" name="Date Placeholder 4">
            <a:extLst>
              <a:ext uri="{FF2B5EF4-FFF2-40B4-BE49-F238E27FC236}">
                <a16:creationId xmlns:a16="http://schemas.microsoft.com/office/drawing/2014/main" id="{79C22D8C-87A6-47AD-8D29-FBBA539EDBE2}"/>
              </a:ext>
            </a:extLst>
          </p:cNvPr>
          <p:cNvSpPr>
            <a:spLocks noGrp="1"/>
          </p:cNvSpPr>
          <p:nvPr>
            <p:ph type="dt" sz="half" idx="10"/>
          </p:nvPr>
        </p:nvSpPr>
        <p:spPr>
          <a:xfrm>
            <a:off x="838200" y="6356350"/>
            <a:ext cx="2743200" cy="365125"/>
          </a:xfrm>
        </p:spPr>
        <p:txBody>
          <a:bodyPr/>
          <a:lstStyle/>
          <a:p>
            <a:r>
              <a:rPr lang="en-US" dirty="0"/>
              <a:t>Dec 2021</a:t>
            </a:r>
          </a:p>
        </p:txBody>
      </p:sp>
      <p:sp>
        <p:nvSpPr>
          <p:cNvPr id="6" name="Footer Placeholder 5">
            <a:extLst>
              <a:ext uri="{FF2B5EF4-FFF2-40B4-BE49-F238E27FC236}">
                <a16:creationId xmlns:a16="http://schemas.microsoft.com/office/drawing/2014/main" id="{4D346909-C2E0-4F1D-90FC-F5E1D8DFB515}"/>
              </a:ext>
            </a:extLst>
          </p:cNvPr>
          <p:cNvSpPr>
            <a:spLocks noGrp="1"/>
          </p:cNvSpPr>
          <p:nvPr>
            <p:ph type="ftr" sz="quarter" idx="11"/>
          </p:nvPr>
        </p:nvSpPr>
        <p:spPr>
          <a:xfrm>
            <a:off x="4038600" y="6356350"/>
            <a:ext cx="4114800" cy="365125"/>
          </a:xfrm>
        </p:spPr>
        <p:txBody>
          <a:bodyPr/>
          <a:lstStyle/>
          <a:p>
            <a:r>
              <a:rPr lang="en-US" dirty="0"/>
              <a:t>RDSS</a:t>
            </a:r>
          </a:p>
        </p:txBody>
      </p:sp>
      <p:sp>
        <p:nvSpPr>
          <p:cNvPr id="7" name="Slide Number Placeholder 6">
            <a:extLst>
              <a:ext uri="{FF2B5EF4-FFF2-40B4-BE49-F238E27FC236}">
                <a16:creationId xmlns:a16="http://schemas.microsoft.com/office/drawing/2014/main" id="{EBC02F21-4E3C-469E-B11C-9214231082D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14</a:t>
            </a:fld>
            <a:endParaRPr lang="en-US" dirty="0"/>
          </a:p>
        </p:txBody>
      </p:sp>
    </p:spTree>
    <p:extLst>
      <p:ext uri="{BB962C8B-B14F-4D97-AF65-F5344CB8AC3E}">
        <p14:creationId xmlns:p14="http://schemas.microsoft.com/office/powerpoint/2010/main" val="404854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5920169" y="1152771"/>
            <a:ext cx="5431971" cy="846301"/>
          </a:xfrm>
        </p:spPr>
        <p:txBody>
          <a:bodyPr/>
          <a:lstStyle/>
          <a:p>
            <a:r>
              <a:rPr lang="en-ZA" dirty="0"/>
              <a:t>Problems faced</a:t>
            </a:r>
          </a:p>
        </p:txBody>
      </p:sp>
      <p:sp>
        <p:nvSpPr>
          <p:cNvPr id="6" name="Text Placeholder 5">
            <a:extLst>
              <a:ext uri="{FF2B5EF4-FFF2-40B4-BE49-F238E27FC236}">
                <a16:creationId xmlns:a16="http://schemas.microsoft.com/office/drawing/2014/main" id="{7640DF9D-0C9E-4C5D-9635-6B4DE10CCEE5}"/>
              </a:ext>
            </a:extLst>
          </p:cNvPr>
          <p:cNvSpPr>
            <a:spLocks noGrp="1"/>
          </p:cNvSpPr>
          <p:nvPr>
            <p:ph type="body" sz="quarter" idx="13"/>
          </p:nvPr>
        </p:nvSpPr>
        <p:spPr>
          <a:xfrm>
            <a:off x="5922254" y="2469515"/>
            <a:ext cx="5433204" cy="365125"/>
          </a:xfrm>
        </p:spPr>
        <p:txBody>
          <a:bodyPr vert="horz" lIns="91440" tIns="45720" rIns="91440" bIns="45720" rtlCol="0" anchor="t">
            <a:noAutofit/>
          </a:bodyPr>
          <a:lstStyle/>
          <a:p>
            <a:r>
              <a:rPr lang="en-ZA" noProof="1"/>
              <a:t>Controller</a:t>
            </a:r>
          </a:p>
        </p:txBody>
      </p:sp>
      <p:sp>
        <p:nvSpPr>
          <p:cNvPr id="7" name="Text Placeholder 6">
            <a:extLst>
              <a:ext uri="{FF2B5EF4-FFF2-40B4-BE49-F238E27FC236}">
                <a16:creationId xmlns:a16="http://schemas.microsoft.com/office/drawing/2014/main" id="{40297407-CE4E-4284-879D-AEC395713625}"/>
              </a:ext>
            </a:extLst>
          </p:cNvPr>
          <p:cNvSpPr>
            <a:spLocks noGrp="1"/>
          </p:cNvSpPr>
          <p:nvPr>
            <p:ph type="body" sz="quarter" idx="15"/>
          </p:nvPr>
        </p:nvSpPr>
        <p:spPr>
          <a:xfrm>
            <a:off x="5921828" y="2798940"/>
            <a:ext cx="5431971" cy="557950"/>
          </a:xfrm>
        </p:spPr>
        <p:txBody>
          <a:bodyPr>
            <a:normAutofit fontScale="85000" lnSpcReduction="20000"/>
          </a:bodyPr>
          <a:lstStyle/>
          <a:p>
            <a:r>
              <a:rPr lang="en-ZA" noProof="1"/>
              <a:t>We tried numerous methods to implement effort controllers but we only got errors that the controller failed to load. So, we switched over to velocity controllers</a:t>
            </a:r>
          </a:p>
        </p:txBody>
      </p:sp>
      <p:sp>
        <p:nvSpPr>
          <p:cNvPr id="8" name="Text Placeholder 7">
            <a:extLst>
              <a:ext uri="{FF2B5EF4-FFF2-40B4-BE49-F238E27FC236}">
                <a16:creationId xmlns:a16="http://schemas.microsoft.com/office/drawing/2014/main" id="{F5C3A7BE-F7FC-4942-A31A-491A8A806103}"/>
              </a:ext>
            </a:extLst>
          </p:cNvPr>
          <p:cNvSpPr>
            <a:spLocks noGrp="1"/>
          </p:cNvSpPr>
          <p:nvPr>
            <p:ph type="body" sz="quarter" idx="23"/>
          </p:nvPr>
        </p:nvSpPr>
        <p:spPr>
          <a:xfrm>
            <a:off x="5922254" y="3569311"/>
            <a:ext cx="5433204" cy="365125"/>
          </a:xfrm>
        </p:spPr>
        <p:txBody>
          <a:bodyPr vert="horz" lIns="91440" tIns="45720" rIns="91440" bIns="45720" rtlCol="0" anchor="t">
            <a:noAutofit/>
          </a:bodyPr>
          <a:lstStyle/>
          <a:p>
            <a:r>
              <a:rPr lang="en-ZA" noProof="1"/>
              <a:t>Link masses and their moments</a:t>
            </a:r>
          </a:p>
        </p:txBody>
      </p:sp>
      <p:sp>
        <p:nvSpPr>
          <p:cNvPr id="9" name="Text Placeholder 8">
            <a:extLst>
              <a:ext uri="{FF2B5EF4-FFF2-40B4-BE49-F238E27FC236}">
                <a16:creationId xmlns:a16="http://schemas.microsoft.com/office/drawing/2014/main" id="{95CCE699-03D1-4642-B46A-B14EF17DA183}"/>
              </a:ext>
            </a:extLst>
          </p:cNvPr>
          <p:cNvSpPr>
            <a:spLocks noGrp="1"/>
          </p:cNvSpPr>
          <p:nvPr>
            <p:ph type="body" sz="quarter" idx="24"/>
          </p:nvPr>
        </p:nvSpPr>
        <p:spPr>
          <a:xfrm>
            <a:off x="5921828" y="3898736"/>
            <a:ext cx="5431971" cy="557950"/>
          </a:xfrm>
        </p:spPr>
        <p:txBody>
          <a:bodyPr>
            <a:normAutofit/>
          </a:bodyPr>
          <a:lstStyle/>
          <a:p>
            <a:r>
              <a:rPr lang="en-ZA" noProof="1"/>
              <a:t>The masees of most links were inconsistent which made the robot to fall off to the ground every time while spawing the model</a:t>
            </a:r>
          </a:p>
        </p:txBody>
      </p:sp>
      <p:sp>
        <p:nvSpPr>
          <p:cNvPr id="10" name="Text Placeholder 9">
            <a:extLst>
              <a:ext uri="{FF2B5EF4-FFF2-40B4-BE49-F238E27FC236}">
                <a16:creationId xmlns:a16="http://schemas.microsoft.com/office/drawing/2014/main" id="{BC1DF189-6F2F-4C21-88CC-C82D3D0D147B}"/>
              </a:ext>
            </a:extLst>
          </p:cNvPr>
          <p:cNvSpPr>
            <a:spLocks noGrp="1"/>
          </p:cNvSpPr>
          <p:nvPr>
            <p:ph type="body" sz="quarter" idx="25"/>
          </p:nvPr>
        </p:nvSpPr>
        <p:spPr>
          <a:xfrm>
            <a:off x="5922254" y="4669107"/>
            <a:ext cx="5433204" cy="365125"/>
          </a:xfrm>
        </p:spPr>
        <p:txBody>
          <a:bodyPr vert="horz" lIns="91440" tIns="45720" rIns="91440" bIns="45720" rtlCol="0" anchor="t">
            <a:normAutofit lnSpcReduction="10000"/>
          </a:bodyPr>
          <a:lstStyle/>
          <a:p>
            <a:r>
              <a:rPr lang="en-ZA" noProof="1"/>
              <a:t>Maneuvering the bot</a:t>
            </a:r>
          </a:p>
        </p:txBody>
      </p:sp>
      <p:sp>
        <p:nvSpPr>
          <p:cNvPr id="5" name="Text Placeholder 4">
            <a:extLst>
              <a:ext uri="{FF2B5EF4-FFF2-40B4-BE49-F238E27FC236}">
                <a16:creationId xmlns:a16="http://schemas.microsoft.com/office/drawing/2014/main" id="{06E82690-B145-4D4F-B2D1-0B2A8C50FD71}"/>
              </a:ext>
            </a:extLst>
          </p:cNvPr>
          <p:cNvSpPr>
            <a:spLocks noGrp="1"/>
          </p:cNvSpPr>
          <p:nvPr>
            <p:ph type="body" sz="quarter" idx="26"/>
          </p:nvPr>
        </p:nvSpPr>
        <p:spPr>
          <a:xfrm>
            <a:off x="5921828" y="4998532"/>
            <a:ext cx="5431971" cy="835568"/>
          </a:xfrm>
        </p:spPr>
        <p:txBody>
          <a:bodyPr>
            <a:normAutofit/>
          </a:bodyPr>
          <a:lstStyle/>
          <a:p>
            <a:r>
              <a:rPr lang="en-ZA" noProof="1"/>
              <a:t>The bot was initially meant to be controlled by changing joint positions but we had to get around that by controlling the velocity values to the joints.</a:t>
            </a:r>
          </a:p>
        </p:txBody>
      </p:sp>
      <p:sp>
        <p:nvSpPr>
          <p:cNvPr id="32" name="Date Placeholder 31">
            <a:extLst>
              <a:ext uri="{FF2B5EF4-FFF2-40B4-BE49-F238E27FC236}">
                <a16:creationId xmlns:a16="http://schemas.microsoft.com/office/drawing/2014/main" id="{D5DB19F8-B538-4965-BA90-ED372B99F5DC}"/>
              </a:ext>
            </a:extLst>
          </p:cNvPr>
          <p:cNvSpPr>
            <a:spLocks noGrp="1"/>
          </p:cNvSpPr>
          <p:nvPr>
            <p:ph type="dt" sz="half" idx="20"/>
          </p:nvPr>
        </p:nvSpPr>
        <p:spPr>
          <a:xfrm>
            <a:off x="5919680" y="6356350"/>
            <a:ext cx="947516" cy="365125"/>
          </a:xfrm>
        </p:spPr>
        <p:txBody>
          <a:bodyPr/>
          <a:lstStyle/>
          <a:p>
            <a:r>
              <a:rPr lang="en-US" dirty="0"/>
              <a:t>2021</a:t>
            </a:r>
          </a:p>
        </p:txBody>
      </p:sp>
      <p:sp>
        <p:nvSpPr>
          <p:cNvPr id="3" name="Footer Placeholder 2">
            <a:extLst>
              <a:ext uri="{FF2B5EF4-FFF2-40B4-BE49-F238E27FC236}">
                <a16:creationId xmlns:a16="http://schemas.microsoft.com/office/drawing/2014/main" id="{005C44B1-BA82-483C-BD91-F89067442F9E}"/>
              </a:ext>
            </a:extLst>
          </p:cNvPr>
          <p:cNvSpPr>
            <a:spLocks noGrp="1"/>
          </p:cNvSpPr>
          <p:nvPr>
            <p:ph type="ftr" sz="quarter" idx="21"/>
          </p:nvPr>
        </p:nvSpPr>
        <p:spPr>
          <a:xfrm>
            <a:off x="7161955" y="6356350"/>
            <a:ext cx="3243942" cy="365125"/>
          </a:xfrm>
        </p:spPr>
        <p:txBody>
          <a:bodyPr/>
          <a:lstStyle/>
          <a:p>
            <a:r>
              <a:rPr lang="en-ZA" dirty="0"/>
              <a:t>RDSS</a:t>
            </a:r>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a:lstStyle/>
          <a:p>
            <a:fld id="{19B51A1E-902D-48AF-9020-955120F399B6}" type="slidenum">
              <a:rPr lang="en-ZA" smtClean="0"/>
              <a:pPr/>
              <a:t>15</a:t>
            </a:fld>
            <a:endParaRPr lang="en-ZA" dirty="0"/>
          </a:p>
        </p:txBody>
      </p:sp>
    </p:spTree>
    <p:extLst>
      <p:ext uri="{BB962C8B-B14F-4D97-AF65-F5344CB8AC3E}">
        <p14:creationId xmlns:p14="http://schemas.microsoft.com/office/powerpoint/2010/main" val="2069393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991350" y="2571235"/>
            <a:ext cx="4179570" cy="1715531"/>
          </a:xfrm>
        </p:spPr>
        <p:txBody>
          <a:bodyPr/>
          <a:lstStyle/>
          <a:p>
            <a:r>
              <a:rPr lang="en-US" dirty="0"/>
              <a:t>simulation</a:t>
            </a:r>
          </a:p>
        </p:txBody>
      </p:sp>
      <p:sp>
        <p:nvSpPr>
          <p:cNvPr id="3" name="TextBox 2">
            <a:extLst>
              <a:ext uri="{FF2B5EF4-FFF2-40B4-BE49-F238E27FC236}">
                <a16:creationId xmlns:a16="http://schemas.microsoft.com/office/drawing/2014/main" id="{553C4CE1-0F33-4224-AC3B-DA1078F0E4FD}"/>
              </a:ext>
            </a:extLst>
          </p:cNvPr>
          <p:cNvSpPr txBox="1"/>
          <p:nvPr/>
        </p:nvSpPr>
        <p:spPr>
          <a:xfrm>
            <a:off x="6471821" y="4749553"/>
            <a:ext cx="4918229" cy="646331"/>
          </a:xfrm>
          <a:prstGeom prst="rect">
            <a:avLst/>
          </a:prstGeom>
          <a:noFill/>
        </p:spPr>
        <p:txBody>
          <a:bodyPr wrap="square" rtlCol="0">
            <a:spAutoFit/>
          </a:bodyPr>
          <a:lstStyle/>
          <a:p>
            <a:r>
              <a:rPr lang="en-IN" dirty="0"/>
              <a:t>https://drive.google.com/drive/folders/1msxDopHkG6TL6kg3BVi8V42OveKyJZjA?usp=sharing</a:t>
            </a:r>
          </a:p>
        </p:txBody>
      </p:sp>
    </p:spTree>
    <p:extLst>
      <p:ext uri="{BB962C8B-B14F-4D97-AF65-F5344CB8AC3E}">
        <p14:creationId xmlns:p14="http://schemas.microsoft.com/office/powerpoint/2010/main" val="7077891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5476875" y="1671639"/>
            <a:ext cx="5111750" cy="1204912"/>
          </a:xfrm>
        </p:spPr>
        <p:txBody>
          <a:bodyPr/>
          <a:lstStyle/>
          <a:p>
            <a:r>
              <a:rPr lang="en-US" dirty="0"/>
              <a:t>CONCLUSION</a:t>
            </a: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idx="1"/>
          </p:nvPr>
        </p:nvSpPr>
        <p:spPr>
          <a:xfrm>
            <a:off x="5476875" y="3981450"/>
            <a:ext cx="5111750" cy="1525588"/>
          </a:xfrm>
        </p:spPr>
        <p:txBody>
          <a:bodyPr vert="horz" lIns="91440" tIns="45720" rIns="91440" bIns="45720" rtlCol="0" anchor="b">
            <a:normAutofit/>
          </a:bodyPr>
          <a:lstStyle/>
          <a:p>
            <a:r>
              <a:rPr lang="en-US" dirty="0"/>
              <a:t>The project successfully serves the purpose of assisting the people with disability in mobility and the care giving industry, which can also be extended to help high risk health workers. The use of some advanced topics in robotics will allow the robot to be safely used in the same environment as humans.</a:t>
            </a:r>
          </a:p>
        </p:txBody>
      </p:sp>
      <p:sp>
        <p:nvSpPr>
          <p:cNvPr id="4" name="Date Placeholder 3">
            <a:extLst>
              <a:ext uri="{FF2B5EF4-FFF2-40B4-BE49-F238E27FC236}">
                <a16:creationId xmlns:a16="http://schemas.microsoft.com/office/drawing/2014/main" id="{13F8C8B5-F6EC-489B-BD0F-CD89A73CAB3A}"/>
              </a:ext>
            </a:extLst>
          </p:cNvPr>
          <p:cNvSpPr>
            <a:spLocks noGrp="1"/>
          </p:cNvSpPr>
          <p:nvPr>
            <p:ph type="dt" sz="half" idx="10"/>
          </p:nvPr>
        </p:nvSpPr>
        <p:spPr>
          <a:xfrm>
            <a:off x="838200" y="6356350"/>
            <a:ext cx="2743200" cy="365125"/>
          </a:xfrm>
        </p:spPr>
        <p:txBody>
          <a:bodyPr/>
          <a:lstStyle/>
          <a:p>
            <a:r>
              <a:rPr lang="en-US" dirty="0"/>
              <a:t>Dec 2021</a:t>
            </a:r>
          </a:p>
        </p:txBody>
      </p:sp>
      <p:sp>
        <p:nvSpPr>
          <p:cNvPr id="5" name="Footer Placeholder 4">
            <a:extLst>
              <a:ext uri="{FF2B5EF4-FFF2-40B4-BE49-F238E27FC236}">
                <a16:creationId xmlns:a16="http://schemas.microsoft.com/office/drawing/2014/main" id="{11AEA823-8519-4F9D-81FA-3673131076FC}"/>
              </a:ext>
            </a:extLst>
          </p:cNvPr>
          <p:cNvSpPr>
            <a:spLocks noGrp="1"/>
          </p:cNvSpPr>
          <p:nvPr>
            <p:ph type="ftr" sz="quarter" idx="11"/>
          </p:nvPr>
        </p:nvSpPr>
        <p:spPr>
          <a:xfrm>
            <a:off x="4038600" y="6356350"/>
            <a:ext cx="4114800" cy="365125"/>
          </a:xfrm>
        </p:spPr>
        <p:txBody>
          <a:bodyPr/>
          <a:lstStyle/>
          <a:p>
            <a:r>
              <a:rPr lang="en-US" dirty="0"/>
              <a:t>RDSS</a:t>
            </a:r>
          </a:p>
        </p:txBody>
      </p:sp>
      <p:sp>
        <p:nvSpPr>
          <p:cNvPr id="6" name="Slide Number Placeholder 5">
            <a:extLst>
              <a:ext uri="{FF2B5EF4-FFF2-40B4-BE49-F238E27FC236}">
                <a16:creationId xmlns:a16="http://schemas.microsoft.com/office/drawing/2014/main" id="{BAEFF51B-0E28-4171-AE7C-A31AAB42BC7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17</a:t>
            </a:fld>
            <a:endParaRPr lang="en-US" dirty="0"/>
          </a:p>
        </p:txBody>
      </p:sp>
      <p:pic>
        <p:nvPicPr>
          <p:cNvPr id="8" name="Picture 7" descr="A screenshot of a video game&#10;&#10;Description automatically generated with medium confidence">
            <a:extLst>
              <a:ext uri="{FF2B5EF4-FFF2-40B4-BE49-F238E27FC236}">
                <a16:creationId xmlns:a16="http://schemas.microsoft.com/office/drawing/2014/main" id="{ED4E34E9-BAB7-4849-AAA5-6C8A20B013B4}"/>
              </a:ext>
            </a:extLst>
          </p:cNvPr>
          <p:cNvPicPr>
            <a:picLocks noChangeAspect="1"/>
          </p:cNvPicPr>
          <p:nvPr/>
        </p:nvPicPr>
        <p:blipFill rotWithShape="1">
          <a:blip r:embed="rId2">
            <a:alphaModFix amt="70000"/>
          </a:blip>
          <a:srcRect l="41942" t="19676" r="14733" b="6019"/>
          <a:stretch/>
        </p:blipFill>
        <p:spPr>
          <a:xfrm>
            <a:off x="8032750" y="136525"/>
            <a:ext cx="3596295" cy="346936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920173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3825E-A0CE-4823-9C92-A92E668D154C}"/>
              </a:ext>
            </a:extLst>
          </p:cNvPr>
          <p:cNvSpPr>
            <a:spLocks noGrp="1"/>
          </p:cNvSpPr>
          <p:nvPr>
            <p:ph type="title"/>
          </p:nvPr>
        </p:nvSpPr>
        <p:spPr>
          <a:xfrm>
            <a:off x="5476875" y="-33250"/>
            <a:ext cx="5111750" cy="1204912"/>
          </a:xfrm>
        </p:spPr>
        <p:txBody>
          <a:bodyPr/>
          <a:lstStyle/>
          <a:p>
            <a:r>
              <a:rPr lang="en-US" dirty="0"/>
              <a:t>References</a:t>
            </a:r>
            <a:endParaRPr lang="en-IN" dirty="0"/>
          </a:p>
        </p:txBody>
      </p:sp>
      <p:sp>
        <p:nvSpPr>
          <p:cNvPr id="3" name="Text Placeholder 2">
            <a:extLst>
              <a:ext uri="{FF2B5EF4-FFF2-40B4-BE49-F238E27FC236}">
                <a16:creationId xmlns:a16="http://schemas.microsoft.com/office/drawing/2014/main" id="{361FF6E9-5EF4-44D4-BCE9-76E5F4D490F1}"/>
              </a:ext>
            </a:extLst>
          </p:cNvPr>
          <p:cNvSpPr>
            <a:spLocks noGrp="1"/>
          </p:cNvSpPr>
          <p:nvPr>
            <p:ph type="body" idx="1"/>
          </p:nvPr>
        </p:nvSpPr>
        <p:spPr>
          <a:xfrm>
            <a:off x="5476875" y="2206304"/>
            <a:ext cx="5111750" cy="3619543"/>
          </a:xfrm>
        </p:spPr>
        <p:txBody>
          <a:bodyPr>
            <a:noAutofit/>
          </a:bodyPr>
          <a:lstStyle/>
          <a:p>
            <a:pPr marL="285750" indent="-285750">
              <a:buFont typeface="Arial" panose="020B0604020202020204" pitchFamily="34" charset="0"/>
              <a:buChar char="•"/>
            </a:pPr>
            <a:r>
              <a:rPr lang="en-IN" sz="1000" b="0" i="0" u="none" strike="noStrike" dirty="0">
                <a:solidFill>
                  <a:schemeClr val="tx1">
                    <a:lumMod val="85000"/>
                    <a:lumOff val="15000"/>
                  </a:schemeClr>
                </a:solidFill>
                <a:effectLst/>
              </a:rPr>
              <a:t>Greg Chance, IMechE, Antonella Camilleri, Benjamin </a:t>
            </a:r>
            <a:r>
              <a:rPr lang="en-IN" sz="1000" b="0" i="0" u="none" strike="noStrike" dirty="0" err="1">
                <a:solidFill>
                  <a:schemeClr val="tx1">
                    <a:lumMod val="85000"/>
                    <a:lumOff val="15000"/>
                  </a:schemeClr>
                </a:solidFill>
                <a:effectLst/>
              </a:rPr>
              <a:t>Winstone</a:t>
            </a:r>
            <a:r>
              <a:rPr lang="en-IN" sz="1000" b="0" i="0" u="none" strike="noStrike" dirty="0">
                <a:solidFill>
                  <a:schemeClr val="tx1">
                    <a:lumMod val="85000"/>
                    <a:lumOff val="15000"/>
                  </a:schemeClr>
                </a:solidFill>
                <a:effectLst/>
              </a:rPr>
              <a:t>, </a:t>
            </a:r>
            <a:r>
              <a:rPr lang="en-IN" sz="1000" b="0" i="0" u="none" strike="noStrike" dirty="0" err="1">
                <a:solidFill>
                  <a:schemeClr val="tx1">
                    <a:lumMod val="85000"/>
                    <a:lumOff val="15000"/>
                  </a:schemeClr>
                </a:solidFill>
                <a:effectLst/>
              </a:rPr>
              <a:t>Praminda</a:t>
            </a:r>
            <a:r>
              <a:rPr lang="en-IN" sz="1000" b="0" i="0" u="none" strike="noStrike" dirty="0">
                <a:solidFill>
                  <a:schemeClr val="tx1">
                    <a:lumMod val="85000"/>
                    <a:lumOff val="15000"/>
                  </a:schemeClr>
                </a:solidFill>
                <a:effectLst/>
              </a:rPr>
              <a:t> Caleb-Solly, Sanja </a:t>
            </a:r>
            <a:r>
              <a:rPr lang="en-IN" sz="1000" b="0" i="0" u="none" strike="noStrike" dirty="0" err="1">
                <a:solidFill>
                  <a:schemeClr val="tx1">
                    <a:lumMod val="85000"/>
                    <a:lumOff val="15000"/>
                  </a:schemeClr>
                </a:solidFill>
                <a:effectLst/>
              </a:rPr>
              <a:t>Dogramadzi</a:t>
            </a:r>
            <a:r>
              <a:rPr lang="en-IN" sz="1000" b="0" i="0" u="none" strike="noStrike" dirty="0">
                <a:solidFill>
                  <a:schemeClr val="tx1">
                    <a:lumMod val="85000"/>
                    <a:lumOff val="15000"/>
                  </a:schemeClr>
                </a:solidFill>
                <a:effectLst/>
              </a:rPr>
              <a:t>-”An Assistive Robot to Support Dressing – Strategies for Planning and Error Handling “ -June 29, 2016.</a:t>
            </a:r>
          </a:p>
          <a:p>
            <a:pPr marL="285750" indent="-285750">
              <a:buFont typeface="Arial" panose="020B0604020202020204" pitchFamily="34" charset="0"/>
              <a:buChar char="•"/>
            </a:pPr>
            <a:r>
              <a:rPr lang="en-US" sz="1000" b="0" i="0" u="none" strike="noStrike" dirty="0">
                <a:solidFill>
                  <a:schemeClr val="tx1">
                    <a:lumMod val="85000"/>
                    <a:lumOff val="15000"/>
                  </a:schemeClr>
                </a:solidFill>
                <a:effectLst/>
              </a:rPr>
              <a:t>C. </a:t>
            </a:r>
            <a:r>
              <a:rPr lang="en-US" sz="1000" b="0" i="0" u="none" strike="noStrike" dirty="0" err="1">
                <a:solidFill>
                  <a:schemeClr val="tx1">
                    <a:lumMod val="85000"/>
                    <a:lumOff val="15000"/>
                  </a:schemeClr>
                </a:solidFill>
                <a:effectLst/>
              </a:rPr>
              <a:t>Torras</a:t>
            </a:r>
            <a:r>
              <a:rPr lang="en-US" sz="1000" b="0" i="0" u="none" strike="noStrike" dirty="0">
                <a:solidFill>
                  <a:schemeClr val="tx1">
                    <a:lumMod val="85000"/>
                    <a:lumOff val="15000"/>
                  </a:schemeClr>
                </a:solidFill>
                <a:effectLst/>
              </a:rPr>
              <a:t>. Service robots for citizens of the future. European Review, 17-30, 2016</a:t>
            </a:r>
          </a:p>
          <a:p>
            <a:pPr marL="285750" indent="-285750">
              <a:buFont typeface="Arial" panose="020B0604020202020204" pitchFamily="34" charset="0"/>
              <a:buChar char="•"/>
            </a:pPr>
            <a:r>
              <a:rPr lang="en-US" sz="1000" b="0" i="0" u="none" strike="noStrike" dirty="0">
                <a:solidFill>
                  <a:schemeClr val="tx1">
                    <a:lumMod val="85000"/>
                    <a:lumOff val="15000"/>
                  </a:schemeClr>
                </a:solidFill>
                <a:effectLst/>
              </a:rPr>
              <a:t>G. Canal, G. </a:t>
            </a:r>
            <a:r>
              <a:rPr lang="en-US" sz="1000" b="0" i="0" u="none" strike="noStrike" dirty="0" err="1">
                <a:solidFill>
                  <a:schemeClr val="tx1">
                    <a:lumMod val="85000"/>
                    <a:lumOff val="15000"/>
                  </a:schemeClr>
                </a:solidFill>
                <a:effectLst/>
              </a:rPr>
              <a:t>Alenyà</a:t>
            </a:r>
            <a:r>
              <a:rPr lang="en-US" sz="1000" b="0" i="0" u="none" strike="noStrike" dirty="0">
                <a:solidFill>
                  <a:schemeClr val="tx1">
                    <a:lumMod val="85000"/>
                    <a:lumOff val="15000"/>
                  </a:schemeClr>
                </a:solidFill>
                <a:effectLst/>
              </a:rPr>
              <a:t> and C. </a:t>
            </a:r>
            <a:r>
              <a:rPr lang="en-US" sz="1000" b="0" i="0" u="none" strike="noStrike" dirty="0" err="1">
                <a:solidFill>
                  <a:schemeClr val="tx1">
                    <a:lumMod val="85000"/>
                    <a:lumOff val="15000"/>
                  </a:schemeClr>
                </a:solidFill>
                <a:effectLst/>
              </a:rPr>
              <a:t>Torras</a:t>
            </a:r>
            <a:r>
              <a:rPr lang="en-US" sz="1000" b="0" i="0" u="none" strike="noStrike" dirty="0">
                <a:solidFill>
                  <a:schemeClr val="tx1">
                    <a:lumMod val="85000"/>
                    <a:lumOff val="15000"/>
                  </a:schemeClr>
                </a:solidFill>
                <a:effectLst/>
              </a:rPr>
              <a:t>. A taxonomy of preferences for physically assistive robots, 26th IEEE International Symposium on Robot and Human Interactive Communication, 2017, Lisbon, Portugal, pp. 292-29.</a:t>
            </a:r>
          </a:p>
          <a:p>
            <a:pPr marL="285750" indent="-285750">
              <a:buFont typeface="Arial" panose="020B0604020202020204" pitchFamily="34" charset="0"/>
              <a:buChar char="•"/>
            </a:pPr>
            <a:r>
              <a:rPr lang="en-US" sz="1000" dirty="0">
                <a:solidFill>
                  <a:schemeClr val="tx1">
                    <a:lumMod val="85000"/>
                    <a:lumOff val="15000"/>
                  </a:schemeClr>
                </a:solidFill>
              </a:rPr>
              <a:t>cdc.gov</a:t>
            </a:r>
          </a:p>
          <a:p>
            <a:pPr marL="285750" indent="-285750">
              <a:buFont typeface="Arial" panose="020B0604020202020204" pitchFamily="34" charset="0"/>
              <a:buChar char="•"/>
            </a:pPr>
            <a:r>
              <a:rPr lang="en-IN" sz="1000" b="0" i="0" strike="noStrike" dirty="0">
                <a:solidFill>
                  <a:schemeClr val="tx1">
                    <a:lumMod val="85000"/>
                    <a:lumOff val="15000"/>
                  </a:schemeClr>
                </a:solidFill>
                <a:effectLst/>
              </a:rPr>
              <a:t>brl.ac.uk/</a:t>
            </a:r>
          </a:p>
          <a:p>
            <a:pPr marL="285750" indent="-285750">
              <a:buFont typeface="Arial" panose="020B0604020202020204" pitchFamily="34" charset="0"/>
              <a:buChar char="•"/>
            </a:pPr>
            <a:r>
              <a:rPr lang="en-IN" sz="1000" b="0" i="0" strike="noStrike" dirty="0">
                <a:solidFill>
                  <a:schemeClr val="tx1">
                    <a:lumMod val="85000"/>
                    <a:lumOff val="15000"/>
                  </a:schemeClr>
                </a:solidFill>
                <a:effectLst/>
              </a:rPr>
              <a:t>chistera.eu</a:t>
            </a:r>
          </a:p>
          <a:p>
            <a:pPr marL="285750" indent="-285750">
              <a:buFont typeface="Arial" panose="020B0604020202020204" pitchFamily="34" charset="0"/>
              <a:buChar char="•"/>
            </a:pPr>
            <a:r>
              <a:rPr lang="en-IN" sz="1000" b="0" i="0" strike="noStrike" dirty="0">
                <a:solidFill>
                  <a:schemeClr val="tx1">
                    <a:lumMod val="85000"/>
                    <a:lumOff val="15000"/>
                  </a:schemeClr>
                </a:solidFill>
                <a:effectLst/>
              </a:rPr>
              <a:t>advanced.barrett.com</a:t>
            </a:r>
          </a:p>
          <a:p>
            <a:pPr marL="285750" indent="-285750">
              <a:buFont typeface="Arial" panose="020B0604020202020204" pitchFamily="34" charset="0"/>
              <a:buChar char="•"/>
            </a:pPr>
            <a:r>
              <a:rPr lang="en-IN" sz="1000" b="0" i="0" strike="noStrike" dirty="0">
                <a:solidFill>
                  <a:schemeClr val="tx1">
                    <a:lumMod val="85000"/>
                    <a:lumOff val="15000"/>
                  </a:schemeClr>
                </a:solidFill>
                <a:effectLst/>
              </a:rPr>
              <a:t>i-dress-project.iri.upc.edu/</a:t>
            </a:r>
            <a:endParaRPr lang="en-US" sz="1000" dirty="0">
              <a:solidFill>
                <a:schemeClr val="tx1">
                  <a:lumMod val="85000"/>
                  <a:lumOff val="15000"/>
                </a:schemeClr>
              </a:solidFill>
            </a:endParaRPr>
          </a:p>
          <a:p>
            <a:pPr marL="285750" indent="-285750">
              <a:buFont typeface="Arial" panose="020B0604020202020204" pitchFamily="34" charset="0"/>
              <a:buChar char="•"/>
            </a:pPr>
            <a:r>
              <a:rPr lang="en-IN" sz="1000" b="0" i="0" strike="noStrike" dirty="0">
                <a:solidFill>
                  <a:schemeClr val="tx1">
                    <a:lumMod val="85000"/>
                    <a:lumOff val="15000"/>
                  </a:schemeClr>
                </a:solidFill>
                <a:effectLst/>
              </a:rPr>
              <a:t>www.iri.upc.edu/</a:t>
            </a:r>
          </a:p>
          <a:p>
            <a:pPr marL="285750" indent="-285750">
              <a:buFont typeface="Arial" panose="020B0604020202020204" pitchFamily="34" charset="0"/>
              <a:buChar char="•"/>
            </a:pPr>
            <a:r>
              <a:rPr lang="en-IN" sz="1000" dirty="0">
                <a:solidFill>
                  <a:schemeClr val="tx1">
                    <a:lumMod val="85000"/>
                    <a:lumOff val="15000"/>
                  </a:schemeClr>
                </a:solidFill>
              </a:rPr>
              <a:t>who.int/</a:t>
            </a:r>
          </a:p>
        </p:txBody>
      </p:sp>
      <p:sp>
        <p:nvSpPr>
          <p:cNvPr id="4" name="Date Placeholder 3">
            <a:extLst>
              <a:ext uri="{FF2B5EF4-FFF2-40B4-BE49-F238E27FC236}">
                <a16:creationId xmlns:a16="http://schemas.microsoft.com/office/drawing/2014/main" id="{C2D22950-F1DE-45A4-A29D-6449AEE50C7A}"/>
              </a:ext>
            </a:extLst>
          </p:cNvPr>
          <p:cNvSpPr>
            <a:spLocks noGrp="1"/>
          </p:cNvSpPr>
          <p:nvPr>
            <p:ph type="dt" sz="half" idx="10"/>
          </p:nvPr>
        </p:nvSpPr>
        <p:spPr/>
        <p:txBody>
          <a:bodyPr/>
          <a:lstStyle/>
          <a:p>
            <a:r>
              <a:rPr lang="en-US" dirty="0"/>
              <a:t>Dec 2021</a:t>
            </a:r>
          </a:p>
        </p:txBody>
      </p:sp>
      <p:sp>
        <p:nvSpPr>
          <p:cNvPr id="5" name="Footer Placeholder 4">
            <a:extLst>
              <a:ext uri="{FF2B5EF4-FFF2-40B4-BE49-F238E27FC236}">
                <a16:creationId xmlns:a16="http://schemas.microsoft.com/office/drawing/2014/main" id="{4692E724-C176-4B9F-8593-61E7E0162317}"/>
              </a:ext>
            </a:extLst>
          </p:cNvPr>
          <p:cNvSpPr>
            <a:spLocks noGrp="1"/>
          </p:cNvSpPr>
          <p:nvPr>
            <p:ph type="ftr" sz="quarter" idx="11"/>
          </p:nvPr>
        </p:nvSpPr>
        <p:spPr/>
        <p:txBody>
          <a:bodyPr/>
          <a:lstStyle/>
          <a:p>
            <a:r>
              <a:rPr lang="en-US" dirty="0"/>
              <a:t>RDSS</a:t>
            </a:r>
          </a:p>
        </p:txBody>
      </p:sp>
      <p:sp>
        <p:nvSpPr>
          <p:cNvPr id="6" name="Slide Number Placeholder 5">
            <a:extLst>
              <a:ext uri="{FF2B5EF4-FFF2-40B4-BE49-F238E27FC236}">
                <a16:creationId xmlns:a16="http://schemas.microsoft.com/office/drawing/2014/main" id="{37DCD4B1-CDE3-491F-9053-7A3B16C101CE}"/>
              </a:ext>
            </a:extLst>
          </p:cNvPr>
          <p:cNvSpPr>
            <a:spLocks noGrp="1"/>
          </p:cNvSpPr>
          <p:nvPr>
            <p:ph type="sldNum" sz="quarter" idx="12"/>
          </p:nvPr>
        </p:nvSpPr>
        <p:spPr/>
        <p:txBody>
          <a:bodyPr/>
          <a:lstStyle/>
          <a:p>
            <a:fld id="{B5CEABB6-07DC-46E8-9B57-56EC44A396E5}" type="slidenum">
              <a:rPr lang="en-US" smtClean="0"/>
              <a:t>18</a:t>
            </a:fld>
            <a:endParaRPr lang="en-US" dirty="0"/>
          </a:p>
        </p:txBody>
      </p:sp>
    </p:spTree>
    <p:extLst>
      <p:ext uri="{BB962C8B-B14F-4D97-AF65-F5344CB8AC3E}">
        <p14:creationId xmlns:p14="http://schemas.microsoft.com/office/powerpoint/2010/main" val="37466966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267200" y="1615736"/>
            <a:ext cx="4179570" cy="1524735"/>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4267200" y="3238103"/>
            <a:ext cx="4874078" cy="2004161"/>
          </a:xfrm>
        </p:spPr>
        <p:txBody>
          <a:bodyPr>
            <a:normAutofit/>
          </a:bodyPr>
          <a:lstStyle/>
          <a:p>
            <a:r>
              <a:rPr lang="en-US" dirty="0"/>
              <a:t>Shelvin Pauly	​	Prasanna Raghavan</a:t>
            </a:r>
          </a:p>
          <a:p>
            <a:r>
              <a:rPr lang="en-US" dirty="0"/>
              <a:t>spauly@umd.edu		pthiruku@gmail.com</a:t>
            </a:r>
          </a:p>
        </p:txBody>
      </p:sp>
      <p:sp>
        <p:nvSpPr>
          <p:cNvPr id="4" name="Date Placeholder 3">
            <a:extLst>
              <a:ext uri="{FF2B5EF4-FFF2-40B4-BE49-F238E27FC236}">
                <a16:creationId xmlns:a16="http://schemas.microsoft.com/office/drawing/2014/main" id="{72DA7980-C870-4C9A-84FA-4120D8AF5DE8}"/>
              </a:ext>
            </a:extLst>
          </p:cNvPr>
          <p:cNvSpPr>
            <a:spLocks noGrp="1"/>
          </p:cNvSpPr>
          <p:nvPr>
            <p:ph type="dt" sz="half" idx="10"/>
          </p:nvPr>
        </p:nvSpPr>
        <p:spPr>
          <a:xfrm>
            <a:off x="4267200" y="6356350"/>
            <a:ext cx="1774371" cy="365125"/>
          </a:xfrm>
        </p:spPr>
        <p:txBody>
          <a:bodyPr/>
          <a:lstStyle/>
          <a:p>
            <a:r>
              <a:rPr lang="en-US" dirty="0"/>
              <a:t>Dec 2021</a:t>
            </a:r>
          </a:p>
        </p:txBody>
      </p:sp>
      <p:sp>
        <p:nvSpPr>
          <p:cNvPr id="5" name="Footer Placeholder 4">
            <a:extLst>
              <a:ext uri="{FF2B5EF4-FFF2-40B4-BE49-F238E27FC236}">
                <a16:creationId xmlns:a16="http://schemas.microsoft.com/office/drawing/2014/main" id="{0DFADE42-1A3F-40C8-A071-E57644F3D843}"/>
              </a:ext>
            </a:extLst>
          </p:cNvPr>
          <p:cNvSpPr>
            <a:spLocks noGrp="1"/>
          </p:cNvSpPr>
          <p:nvPr>
            <p:ph type="ftr" sz="quarter" idx="11"/>
          </p:nvPr>
        </p:nvSpPr>
        <p:spPr>
          <a:xfrm>
            <a:off x="6479721" y="6356350"/>
            <a:ext cx="2661557" cy="365125"/>
          </a:xfrm>
        </p:spPr>
        <p:txBody>
          <a:bodyPr/>
          <a:lstStyle/>
          <a:p>
            <a:r>
              <a:rPr lang="en-US" dirty="0"/>
              <a:t>RDSS</a:t>
            </a:r>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a:xfrm>
            <a:off x="9579428" y="6356350"/>
            <a:ext cx="1774371" cy="365125"/>
          </a:xfrm>
        </p:spPr>
        <p:txBody>
          <a:bodyPr/>
          <a:lstStyle/>
          <a:p>
            <a:fld id="{B5CEABB6-07DC-46E8-9B57-56EC44A396E5}" type="slidenum">
              <a:rPr lang="en-US" smtClean="0"/>
              <a:pPr/>
              <a:t>19</a:t>
            </a:fld>
            <a:endParaRPr lang="en-US" dirty="0"/>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1333499" y="1020445"/>
            <a:ext cx="3171825" cy="1325563"/>
          </a:xfrm>
        </p:spPr>
        <p:txBody>
          <a:bodyPr/>
          <a:lstStyle/>
          <a:p>
            <a:r>
              <a:rPr lang="en-ZA" dirty="0"/>
              <a:t>Introduction</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1333499" y="2924175"/>
            <a:ext cx="3171825" cy="3057175"/>
          </a:xfrm>
        </p:spPr>
        <p:txBody>
          <a:bodyPr>
            <a:normAutofit fontScale="85000" lnSpcReduction="20000"/>
          </a:bodyPr>
          <a:lstStyle/>
          <a:p>
            <a:r>
              <a:rPr lang="en-US" dirty="0"/>
              <a:t>This project aims to simulate an assistive robot with dressing capabilities. In this presentation, we have provided a brief of explanation of </a:t>
            </a:r>
          </a:p>
          <a:p>
            <a:pPr marL="285750" indent="-285750">
              <a:buFont typeface="Arial" panose="020B0604020202020204" pitchFamily="34" charset="0"/>
              <a:buChar char="•"/>
            </a:pPr>
            <a:r>
              <a:rPr lang="en-US" dirty="0"/>
              <a:t>Motivation</a:t>
            </a:r>
          </a:p>
          <a:p>
            <a:pPr marL="285750" indent="-285750">
              <a:buFont typeface="Arial" panose="020B0604020202020204" pitchFamily="34" charset="0"/>
              <a:buChar char="•"/>
            </a:pPr>
            <a:r>
              <a:rPr lang="en-US" dirty="0"/>
              <a:t>Application</a:t>
            </a:r>
          </a:p>
          <a:p>
            <a:pPr marL="285750" indent="-285750">
              <a:buFont typeface="Arial" panose="020B0604020202020204" pitchFamily="34" charset="0"/>
              <a:buChar char="•"/>
            </a:pPr>
            <a:r>
              <a:rPr lang="en-US" dirty="0"/>
              <a:t>Work Done</a:t>
            </a:r>
          </a:p>
          <a:p>
            <a:pPr marL="285750" indent="-285750">
              <a:buFont typeface="Arial" panose="020B0604020202020204" pitchFamily="34" charset="0"/>
              <a:buChar char="•"/>
            </a:pPr>
            <a:r>
              <a:rPr lang="en-US" dirty="0"/>
              <a:t>Calculations</a:t>
            </a:r>
          </a:p>
          <a:p>
            <a:pPr marL="285750" indent="-285750">
              <a:buFont typeface="Arial" panose="020B0604020202020204" pitchFamily="34" charset="0"/>
              <a:buChar char="•"/>
            </a:pPr>
            <a:r>
              <a:rPr lang="en-US"/>
              <a:t>Problems Faced</a:t>
            </a:r>
            <a:endParaRPr lang="en-US" dirty="0"/>
          </a:p>
          <a:p>
            <a:pPr marL="285750" indent="-285750">
              <a:buFont typeface="Arial" panose="020B0604020202020204" pitchFamily="34" charset="0"/>
              <a:buChar char="•"/>
            </a:pPr>
            <a:r>
              <a:rPr lang="en-US" dirty="0"/>
              <a:t>Conclusion</a:t>
            </a:r>
          </a:p>
          <a:p>
            <a:pPr marL="285750" indent="-285750">
              <a:buFont typeface="Arial" panose="020B0604020202020204" pitchFamily="34" charset="0"/>
              <a:buChar char="•"/>
            </a:pPr>
            <a:r>
              <a:rPr lang="en-US" dirty="0"/>
              <a:t>References</a:t>
            </a:r>
          </a:p>
          <a:p>
            <a:pPr marL="285750" indent="-285750">
              <a:buFont typeface="Arial" panose="020B0604020202020204" pitchFamily="34" charset="0"/>
              <a:buChar char="•"/>
            </a:pPr>
            <a:endParaRPr lang="en-US" dirty="0"/>
          </a:p>
        </p:txBody>
      </p:sp>
      <p:sp>
        <p:nvSpPr>
          <p:cNvPr id="6" name="Date Placeholder 5">
            <a:extLst>
              <a:ext uri="{FF2B5EF4-FFF2-40B4-BE49-F238E27FC236}">
                <a16:creationId xmlns:a16="http://schemas.microsoft.com/office/drawing/2014/main" id="{B69DF042-37C5-4E09-AA4C-AA66649C9533}"/>
              </a:ext>
            </a:extLst>
          </p:cNvPr>
          <p:cNvSpPr>
            <a:spLocks noGrp="1"/>
          </p:cNvSpPr>
          <p:nvPr>
            <p:ph type="dt" sz="half" idx="10"/>
          </p:nvPr>
        </p:nvSpPr>
        <p:spPr>
          <a:xfrm>
            <a:off x="1333500" y="6356350"/>
            <a:ext cx="985157" cy="365125"/>
          </a:xfrm>
        </p:spPr>
        <p:txBody>
          <a:bodyPr/>
          <a:lstStyle/>
          <a:p>
            <a:r>
              <a:rPr lang="en-US" dirty="0"/>
              <a:t>Dec 2021</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2669886" y="6356349"/>
            <a:ext cx="2482842" cy="365125"/>
          </a:xfrm>
        </p:spPr>
        <p:txBody>
          <a:bodyPr/>
          <a:lstStyle/>
          <a:p>
            <a:r>
              <a:rPr lang="en-ZA" dirty="0"/>
              <a:t>RDSS</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a:lstStyle/>
          <a:p>
            <a:fld id="{19B51A1E-902D-48AF-9020-955120F399B6}" type="slidenum">
              <a:rPr lang="en-ZA" smtClean="0"/>
              <a:pPr/>
              <a:t>2</a:t>
            </a:fld>
            <a:endParaRPr lang="en-ZA" dirty="0"/>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5509419"/>
            <a:ext cx="4082142" cy="585788"/>
          </a:xfrm>
        </p:spPr>
        <p:txBody>
          <a:bodyPr/>
          <a:lstStyle/>
          <a:p>
            <a:r>
              <a:rPr lang="en-US" dirty="0"/>
              <a:t>motivation</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148318" y="1481138"/>
            <a:ext cx="2141764" cy="514350"/>
          </a:xfrm>
        </p:spPr>
        <p:txBody>
          <a:bodyPr vert="horz" lIns="91440" tIns="45720" rIns="91440" bIns="45720" rtlCol="0" anchor="ctr">
            <a:noAutofit/>
          </a:bodyPr>
          <a:lstStyle/>
          <a:p>
            <a:r>
              <a:rPr lang="en-US" dirty="0"/>
              <a:t>The ongoing pandemic</a:t>
            </a:r>
          </a:p>
        </p:txBody>
      </p:sp>
      <p:sp>
        <p:nvSpPr>
          <p:cNvPr id="4" name="Text Placeholder 3">
            <a:extLst>
              <a:ext uri="{FF2B5EF4-FFF2-40B4-BE49-F238E27FC236}">
                <a16:creationId xmlns:a16="http://schemas.microsoft.com/office/drawing/2014/main" id="{F5FF1291-56EB-4A7B-A198-1D91F9ECC5D3}"/>
              </a:ext>
            </a:extLst>
          </p:cNvPr>
          <p:cNvSpPr>
            <a:spLocks noGrp="1"/>
          </p:cNvSpPr>
          <p:nvPr>
            <p:ph type="body" sz="quarter" idx="14"/>
          </p:nvPr>
        </p:nvSpPr>
        <p:spPr>
          <a:xfrm>
            <a:off x="714375" y="2557463"/>
            <a:ext cx="2141764" cy="514350"/>
          </a:xfrm>
        </p:spPr>
        <p:txBody>
          <a:bodyPr/>
          <a:lstStyle/>
          <a:p>
            <a:r>
              <a:rPr lang="en-US" dirty="0"/>
              <a:t>Pressure on caregivers</a:t>
            </a:r>
          </a:p>
        </p:txBody>
      </p:sp>
      <p:sp>
        <p:nvSpPr>
          <p:cNvPr id="5" name="Text Placeholder 4">
            <a:extLst>
              <a:ext uri="{FF2B5EF4-FFF2-40B4-BE49-F238E27FC236}">
                <a16:creationId xmlns:a16="http://schemas.microsoft.com/office/drawing/2014/main" id="{6184E21C-7534-4FB5-9709-F7D1A11034F3}"/>
              </a:ext>
            </a:extLst>
          </p:cNvPr>
          <p:cNvSpPr>
            <a:spLocks noGrp="1"/>
          </p:cNvSpPr>
          <p:nvPr>
            <p:ph type="body" sz="quarter" idx="15"/>
          </p:nvPr>
        </p:nvSpPr>
        <p:spPr>
          <a:xfrm>
            <a:off x="1320800" y="3633788"/>
            <a:ext cx="2141764" cy="514350"/>
          </a:xfrm>
        </p:spPr>
        <p:txBody>
          <a:bodyPr/>
          <a:lstStyle/>
          <a:p>
            <a:r>
              <a:rPr lang="en-US" dirty="0"/>
              <a:t>Specially-abled</a:t>
            </a:r>
          </a:p>
        </p:txBody>
      </p:sp>
      <p:sp>
        <p:nvSpPr>
          <p:cNvPr id="6" name="Text Placeholder 5">
            <a:extLst>
              <a:ext uri="{FF2B5EF4-FFF2-40B4-BE49-F238E27FC236}">
                <a16:creationId xmlns:a16="http://schemas.microsoft.com/office/drawing/2014/main" id="{5C594564-4FC6-401A-8586-44735EE819EC}"/>
              </a:ext>
            </a:extLst>
          </p:cNvPr>
          <p:cNvSpPr>
            <a:spLocks noGrp="1"/>
          </p:cNvSpPr>
          <p:nvPr>
            <p:ph type="body" sz="quarter" idx="16"/>
          </p:nvPr>
        </p:nvSpPr>
        <p:spPr>
          <a:xfrm>
            <a:off x="1905000" y="4710114"/>
            <a:ext cx="2141764" cy="514350"/>
          </a:xfrm>
        </p:spPr>
        <p:txBody>
          <a:bodyPr/>
          <a:lstStyle/>
          <a:p>
            <a:r>
              <a:rPr lang="en-US" dirty="0"/>
              <a:t>Research</a:t>
            </a:r>
          </a:p>
        </p:txBody>
      </p:sp>
      <p:sp>
        <p:nvSpPr>
          <p:cNvPr id="7" name="Text Placeholder 6">
            <a:extLst>
              <a:ext uri="{FF2B5EF4-FFF2-40B4-BE49-F238E27FC236}">
                <a16:creationId xmlns:a16="http://schemas.microsoft.com/office/drawing/2014/main" id="{D7EB25CA-DA83-483D-AF83-0001BDF2DE2B}"/>
              </a:ext>
            </a:extLst>
          </p:cNvPr>
          <p:cNvSpPr>
            <a:spLocks noGrp="1"/>
          </p:cNvSpPr>
          <p:nvPr>
            <p:ph type="body" sz="quarter" idx="17"/>
          </p:nvPr>
        </p:nvSpPr>
        <p:spPr>
          <a:xfrm>
            <a:off x="4401535" y="1594478"/>
            <a:ext cx="5539095" cy="1010842"/>
          </a:xfrm>
        </p:spPr>
        <p:txBody>
          <a:bodyPr>
            <a:normAutofit/>
          </a:bodyPr>
          <a:lstStyle/>
          <a:p>
            <a:r>
              <a:rPr lang="en-US" dirty="0"/>
              <a:t>According to the UK journal of Occupational &amp; Environmental Medicine, healthcare workers are 7 times as likely to have severe COVID-19 infection compared to people in other professions.</a:t>
            </a:r>
          </a:p>
        </p:txBody>
      </p:sp>
      <p:sp>
        <p:nvSpPr>
          <p:cNvPr id="8" name="Text Placeholder 7">
            <a:extLst>
              <a:ext uri="{FF2B5EF4-FFF2-40B4-BE49-F238E27FC236}">
                <a16:creationId xmlns:a16="http://schemas.microsoft.com/office/drawing/2014/main" id="{B46CE8C6-E12D-4A0D-8553-7FFA31941D56}"/>
              </a:ext>
            </a:extLst>
          </p:cNvPr>
          <p:cNvSpPr>
            <a:spLocks noGrp="1"/>
          </p:cNvSpPr>
          <p:nvPr>
            <p:ph type="body" sz="quarter" idx="18"/>
          </p:nvPr>
        </p:nvSpPr>
        <p:spPr>
          <a:xfrm>
            <a:off x="4986028" y="2682564"/>
            <a:ext cx="5539095" cy="1010842"/>
          </a:xfrm>
        </p:spPr>
        <p:txBody>
          <a:bodyPr>
            <a:normAutofit/>
          </a:bodyPr>
          <a:lstStyle/>
          <a:p>
            <a:r>
              <a:rPr lang="en-US" dirty="0"/>
              <a:t>As per WHO, the world’s population of people over 60 years is anticipated to double  by 2050 compared to 2000.</a:t>
            </a:r>
          </a:p>
        </p:txBody>
      </p:sp>
      <p:sp>
        <p:nvSpPr>
          <p:cNvPr id="10" name="Text Placeholder 9">
            <a:extLst>
              <a:ext uri="{FF2B5EF4-FFF2-40B4-BE49-F238E27FC236}">
                <a16:creationId xmlns:a16="http://schemas.microsoft.com/office/drawing/2014/main" id="{02D305EF-9A88-496B-BFC1-D589A01EE381}"/>
              </a:ext>
            </a:extLst>
          </p:cNvPr>
          <p:cNvSpPr>
            <a:spLocks noGrp="1"/>
          </p:cNvSpPr>
          <p:nvPr>
            <p:ph type="body" sz="quarter" idx="20"/>
          </p:nvPr>
        </p:nvSpPr>
        <p:spPr>
          <a:xfrm>
            <a:off x="6175279" y="4824430"/>
            <a:ext cx="5539095" cy="1010842"/>
          </a:xfrm>
        </p:spPr>
        <p:txBody>
          <a:bodyPr/>
          <a:lstStyle/>
          <a:p>
            <a:r>
              <a:rPr lang="en-US" dirty="0"/>
              <a:t>The field of robotics is at its peak and there is numerous possibilities in every application, especially when we all are going facing these tough times(pandemic), we should try and augment our health sector.</a:t>
            </a:r>
          </a:p>
          <a:p>
            <a:endParaRPr lang="en-US" dirty="0"/>
          </a:p>
        </p:txBody>
      </p:sp>
      <p:sp>
        <p:nvSpPr>
          <p:cNvPr id="11" name="Date Placeholder 10">
            <a:extLst>
              <a:ext uri="{FF2B5EF4-FFF2-40B4-BE49-F238E27FC236}">
                <a16:creationId xmlns:a16="http://schemas.microsoft.com/office/drawing/2014/main" id="{40BF6865-7FAE-4B56-A995-ADF1582DCC64}"/>
              </a:ext>
            </a:extLst>
          </p:cNvPr>
          <p:cNvSpPr>
            <a:spLocks noGrp="1"/>
          </p:cNvSpPr>
          <p:nvPr>
            <p:ph type="dt" sz="half" idx="10"/>
          </p:nvPr>
        </p:nvSpPr>
        <p:spPr>
          <a:xfrm>
            <a:off x="838200" y="6356350"/>
            <a:ext cx="2743200" cy="365125"/>
          </a:xfrm>
        </p:spPr>
        <p:txBody>
          <a:bodyPr/>
          <a:lstStyle/>
          <a:p>
            <a:r>
              <a:rPr lang="en-US" dirty="0"/>
              <a:t>Dec 2021</a:t>
            </a:r>
          </a:p>
        </p:txBody>
      </p:sp>
      <p:sp>
        <p:nvSpPr>
          <p:cNvPr id="12" name="Footer Placeholder 11">
            <a:extLst>
              <a:ext uri="{FF2B5EF4-FFF2-40B4-BE49-F238E27FC236}">
                <a16:creationId xmlns:a16="http://schemas.microsoft.com/office/drawing/2014/main" id="{7312B71A-5E84-41DE-9754-5F6291F6DFB7}"/>
              </a:ext>
            </a:extLst>
          </p:cNvPr>
          <p:cNvSpPr>
            <a:spLocks noGrp="1"/>
          </p:cNvSpPr>
          <p:nvPr>
            <p:ph type="ftr" sz="quarter" idx="11"/>
          </p:nvPr>
        </p:nvSpPr>
        <p:spPr>
          <a:xfrm>
            <a:off x="6155823" y="6356350"/>
            <a:ext cx="1808712" cy="365125"/>
          </a:xfrm>
        </p:spPr>
        <p:txBody>
          <a:bodyPr/>
          <a:lstStyle/>
          <a:p>
            <a:r>
              <a:rPr lang="en-US" dirty="0"/>
              <a:t>RDSS</a:t>
            </a:r>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a:lstStyle/>
          <a:p>
            <a:fld id="{B5CEABB6-07DC-46E8-9B57-56EC44A396E5}" type="slidenum">
              <a:rPr lang="en-US" smtClean="0"/>
              <a:pPr/>
              <a:t>3</a:t>
            </a:fld>
            <a:endParaRPr lang="en-US" dirty="0"/>
          </a:p>
        </p:txBody>
      </p:sp>
      <p:sp>
        <p:nvSpPr>
          <p:cNvPr id="17" name="Text Placeholder 7">
            <a:extLst>
              <a:ext uri="{FF2B5EF4-FFF2-40B4-BE49-F238E27FC236}">
                <a16:creationId xmlns:a16="http://schemas.microsoft.com/office/drawing/2014/main" id="{818BBE77-1854-4C9E-A1AB-92487BD1B402}"/>
              </a:ext>
            </a:extLst>
          </p:cNvPr>
          <p:cNvSpPr txBox="1">
            <a:spLocks/>
          </p:cNvSpPr>
          <p:nvPr/>
        </p:nvSpPr>
        <p:spPr>
          <a:xfrm>
            <a:off x="5543241" y="3633788"/>
            <a:ext cx="5539095" cy="1010842"/>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8" name="Text Placeholder 17">
            <a:extLst>
              <a:ext uri="{FF2B5EF4-FFF2-40B4-BE49-F238E27FC236}">
                <a16:creationId xmlns:a16="http://schemas.microsoft.com/office/drawing/2014/main" id="{02445598-B97F-438C-9CAF-8A66DEA69723}"/>
              </a:ext>
            </a:extLst>
          </p:cNvPr>
          <p:cNvSpPr>
            <a:spLocks noGrp="1"/>
          </p:cNvSpPr>
          <p:nvPr>
            <p:ph type="body" sz="quarter" idx="19"/>
          </p:nvPr>
        </p:nvSpPr>
        <p:spPr/>
        <p:txBody>
          <a:bodyPr/>
          <a:lstStyle/>
          <a:p>
            <a:r>
              <a:rPr lang="en-US" dirty="0"/>
              <a:t>CDC points out that </a:t>
            </a:r>
            <a:r>
              <a:rPr lang="en-IN" dirty="0"/>
              <a:t>13.7% of the population in US has disability in mobility. </a:t>
            </a:r>
            <a:endParaRPr lang="en-US" dirty="0"/>
          </a:p>
        </p:txBody>
      </p:sp>
    </p:spTree>
    <p:extLst>
      <p:ext uri="{BB962C8B-B14F-4D97-AF65-F5344CB8AC3E}">
        <p14:creationId xmlns:p14="http://schemas.microsoft.com/office/powerpoint/2010/main" val="1738561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885156" y="892177"/>
            <a:ext cx="8421688" cy="1325563"/>
          </a:xfrm>
        </p:spPr>
        <p:txBody>
          <a:bodyPr/>
          <a:lstStyle/>
          <a:p>
            <a:r>
              <a:rPr lang="en-US" dirty="0"/>
              <a:t>Application</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1485900" y="2563123"/>
            <a:ext cx="4031945" cy="365125"/>
          </a:xfrm>
        </p:spPr>
        <p:txBody>
          <a:bodyPr vert="horz" lIns="91440" tIns="45720" rIns="91440" bIns="45720" rtlCol="0" anchor="t">
            <a:normAutofit lnSpcReduction="10000"/>
          </a:bodyPr>
          <a:lstStyle/>
          <a:p>
            <a:r>
              <a:rPr lang="en-US" dirty="0"/>
              <a:t>Caregiving Industry</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1485664" y="3070348"/>
            <a:ext cx="4031030" cy="1057308"/>
          </a:xfrm>
        </p:spPr>
        <p:txBody>
          <a:bodyPr/>
          <a:lstStyle/>
          <a:p>
            <a:r>
              <a:rPr lang="en-US" dirty="0"/>
              <a:t>The Industry lacks the influx of technology of in this specific assistive technology. Such systems can provide help with dressing people with functional disabilities as well.</a:t>
            </a:r>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18"/>
          </p:nvPr>
        </p:nvSpPr>
        <p:spPr>
          <a:xfrm>
            <a:off x="1485899" y="4319431"/>
            <a:ext cx="4031945" cy="365125"/>
          </a:xfrm>
        </p:spPr>
        <p:txBody>
          <a:bodyPr>
            <a:normAutofit lnSpcReduction="10000"/>
          </a:bodyPr>
          <a:lstStyle/>
          <a:p>
            <a:r>
              <a:rPr lang="en-US" dirty="0"/>
              <a:t>Sense of Independence</a:t>
            </a:r>
          </a:p>
        </p:txBody>
      </p:sp>
      <p:sp>
        <p:nvSpPr>
          <p:cNvPr id="8" name="Text Placeholder 7">
            <a:extLst>
              <a:ext uri="{FF2B5EF4-FFF2-40B4-BE49-F238E27FC236}">
                <a16:creationId xmlns:a16="http://schemas.microsoft.com/office/drawing/2014/main" id="{51C26CE0-2506-4B44-A26F-C12BFA5B18B5}"/>
              </a:ext>
            </a:extLst>
          </p:cNvPr>
          <p:cNvSpPr>
            <a:spLocks noGrp="1"/>
          </p:cNvSpPr>
          <p:nvPr>
            <p:ph type="body" sz="quarter" idx="19"/>
          </p:nvPr>
        </p:nvSpPr>
        <p:spPr>
          <a:xfrm>
            <a:off x="1486412" y="4826656"/>
            <a:ext cx="4031030" cy="1057308"/>
          </a:xfrm>
        </p:spPr>
        <p:txBody>
          <a:bodyPr/>
          <a:lstStyle/>
          <a:p>
            <a:r>
              <a:rPr lang="en-US" dirty="0"/>
              <a:t>The people with this disabilities are highly dependent on their caregivers. Using such systems, they will be able to gain a sense of independence.</a:t>
            </a:r>
          </a:p>
          <a:p>
            <a:endParaRPr lang="en-US" dirty="0"/>
          </a:p>
        </p:txBody>
      </p:sp>
      <p:sp>
        <p:nvSpPr>
          <p:cNvPr id="80" name="Date Placeholder 79">
            <a:extLst>
              <a:ext uri="{FF2B5EF4-FFF2-40B4-BE49-F238E27FC236}">
                <a16:creationId xmlns:a16="http://schemas.microsoft.com/office/drawing/2014/main" id="{BC1F9D86-85D8-4FD0-B0D3-47D778722782}"/>
              </a:ext>
            </a:extLst>
          </p:cNvPr>
          <p:cNvSpPr>
            <a:spLocks noGrp="1"/>
          </p:cNvSpPr>
          <p:nvPr>
            <p:ph type="dt" sz="half" idx="20"/>
          </p:nvPr>
        </p:nvSpPr>
        <p:spPr>
          <a:xfrm>
            <a:off x="838200" y="6356350"/>
            <a:ext cx="2743200" cy="365125"/>
          </a:xfrm>
        </p:spPr>
        <p:txBody>
          <a:bodyPr/>
          <a:lstStyle/>
          <a:p>
            <a:r>
              <a:rPr lang="en-US" dirty="0"/>
              <a:t>Dec 2021</a:t>
            </a:r>
          </a:p>
        </p:txBody>
      </p:sp>
      <p:sp>
        <p:nvSpPr>
          <p:cNvPr id="81" name="Footer Placeholder 80">
            <a:extLst>
              <a:ext uri="{FF2B5EF4-FFF2-40B4-BE49-F238E27FC236}">
                <a16:creationId xmlns:a16="http://schemas.microsoft.com/office/drawing/2014/main" id="{E94F1D24-E4A1-4B59-B57E-A28453963B88}"/>
              </a:ext>
            </a:extLst>
          </p:cNvPr>
          <p:cNvSpPr>
            <a:spLocks noGrp="1"/>
          </p:cNvSpPr>
          <p:nvPr>
            <p:ph type="ftr" sz="quarter" idx="21"/>
          </p:nvPr>
        </p:nvSpPr>
        <p:spPr>
          <a:xfrm>
            <a:off x="4038600" y="6356350"/>
            <a:ext cx="4114800" cy="365125"/>
          </a:xfrm>
        </p:spPr>
        <p:txBody>
          <a:bodyPr/>
          <a:lstStyle/>
          <a:p>
            <a:r>
              <a:rPr lang="en-US" dirty="0"/>
              <a:t>RDSS</a:t>
            </a:r>
          </a:p>
        </p:txBody>
      </p:sp>
      <p:sp>
        <p:nvSpPr>
          <p:cNvPr id="82" name="Slide Number Placeholder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4</a:t>
            </a:fld>
            <a:endParaRPr lang="en-US" dirty="0"/>
          </a:p>
        </p:txBody>
      </p:sp>
      <p:pic>
        <p:nvPicPr>
          <p:cNvPr id="18" name="Picture 17" descr="Chart, bar chart&#10;&#10;Description automatically generated">
            <a:extLst>
              <a:ext uri="{FF2B5EF4-FFF2-40B4-BE49-F238E27FC236}">
                <a16:creationId xmlns:a16="http://schemas.microsoft.com/office/drawing/2014/main" id="{035DDF23-2A24-45EF-A152-026CAD98362E}"/>
              </a:ext>
            </a:extLst>
          </p:cNvPr>
          <p:cNvPicPr>
            <a:picLocks noChangeAspect="1"/>
          </p:cNvPicPr>
          <p:nvPr/>
        </p:nvPicPr>
        <p:blipFill>
          <a:blip r:embed="rId2">
            <a:alphaModFix amt="39000"/>
            <a:extLst>
              <a:ext uri="{BEBA8EAE-BF5A-486C-A8C5-ECC9F3942E4B}">
                <a14:imgProps xmlns:a14="http://schemas.microsoft.com/office/drawing/2010/main">
                  <a14:imgLayer r:embed="rId3">
                    <a14:imgEffect>
                      <a14:colorTemperature colorTemp="11500"/>
                    </a14:imgEffect>
                    <a14:imgEffect>
                      <a14:saturation sat="0"/>
                    </a14:imgEffect>
                  </a14:imgLayer>
                </a14:imgProps>
              </a:ext>
            </a:extLst>
          </a:blip>
          <a:stretch>
            <a:fillRect/>
          </a:stretch>
        </p:blipFill>
        <p:spPr>
          <a:xfrm>
            <a:off x="6857294" y="2690126"/>
            <a:ext cx="3848294" cy="2620738"/>
          </a:xfrm>
          <a:prstGeom prst="rect">
            <a:avLst/>
          </a:prstGeom>
          <a:effectLst>
            <a:softEdge rad="63500"/>
          </a:effectLst>
        </p:spPr>
      </p:pic>
    </p:spTree>
    <p:extLst>
      <p:ext uri="{BB962C8B-B14F-4D97-AF65-F5344CB8AC3E}">
        <p14:creationId xmlns:p14="http://schemas.microsoft.com/office/powerpoint/2010/main" val="1593920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B2507-71CC-4357-8812-C5287375F424}"/>
              </a:ext>
            </a:extLst>
          </p:cNvPr>
          <p:cNvSpPr>
            <a:spLocks noGrp="1"/>
          </p:cNvSpPr>
          <p:nvPr>
            <p:ph type="title"/>
          </p:nvPr>
        </p:nvSpPr>
        <p:spPr/>
        <p:txBody>
          <a:bodyPr/>
          <a:lstStyle/>
          <a:p>
            <a:r>
              <a:rPr lang="en-US" dirty="0"/>
              <a:t>Application</a:t>
            </a:r>
            <a:endParaRPr lang="en-IN" dirty="0"/>
          </a:p>
        </p:txBody>
      </p:sp>
      <p:sp>
        <p:nvSpPr>
          <p:cNvPr id="3" name="Text Placeholder 2">
            <a:extLst>
              <a:ext uri="{FF2B5EF4-FFF2-40B4-BE49-F238E27FC236}">
                <a16:creationId xmlns:a16="http://schemas.microsoft.com/office/drawing/2014/main" id="{E20654CC-150D-42A8-B793-1B4292E6D1A3}"/>
              </a:ext>
            </a:extLst>
          </p:cNvPr>
          <p:cNvSpPr>
            <a:spLocks noGrp="1"/>
          </p:cNvSpPr>
          <p:nvPr>
            <p:ph type="body" sz="quarter" idx="13"/>
          </p:nvPr>
        </p:nvSpPr>
        <p:spPr/>
        <p:txBody>
          <a:bodyPr>
            <a:normAutofit lnSpcReduction="10000"/>
          </a:bodyPr>
          <a:lstStyle/>
          <a:p>
            <a:r>
              <a:rPr lang="en-US" dirty="0"/>
              <a:t>CONTAMINATION</a:t>
            </a:r>
          </a:p>
          <a:p>
            <a:endParaRPr lang="en-IN" dirty="0"/>
          </a:p>
        </p:txBody>
      </p:sp>
      <p:sp>
        <p:nvSpPr>
          <p:cNvPr id="4" name="Text Placeholder 3">
            <a:extLst>
              <a:ext uri="{FF2B5EF4-FFF2-40B4-BE49-F238E27FC236}">
                <a16:creationId xmlns:a16="http://schemas.microsoft.com/office/drawing/2014/main" id="{0DA0DCED-541B-407C-9369-1C99AC500F98}"/>
              </a:ext>
            </a:extLst>
          </p:cNvPr>
          <p:cNvSpPr>
            <a:spLocks noGrp="1"/>
          </p:cNvSpPr>
          <p:nvPr>
            <p:ph type="body" sz="quarter" idx="15"/>
          </p:nvPr>
        </p:nvSpPr>
        <p:spPr/>
        <p:txBody>
          <a:bodyPr/>
          <a:lstStyle/>
          <a:p>
            <a:r>
              <a:rPr lang="en-US" dirty="0"/>
              <a:t>Transmission of pathogens by contamination from high-risk health case provider’s apparel like (PPE kits, etc.)</a:t>
            </a:r>
          </a:p>
          <a:p>
            <a:endParaRPr lang="en-IN" dirty="0"/>
          </a:p>
        </p:txBody>
      </p:sp>
      <p:sp>
        <p:nvSpPr>
          <p:cNvPr id="5" name="Text Placeholder 4">
            <a:extLst>
              <a:ext uri="{FF2B5EF4-FFF2-40B4-BE49-F238E27FC236}">
                <a16:creationId xmlns:a16="http://schemas.microsoft.com/office/drawing/2014/main" id="{D975A869-263B-46B4-8D4A-15D167EF4740}"/>
              </a:ext>
            </a:extLst>
          </p:cNvPr>
          <p:cNvSpPr>
            <a:spLocks noGrp="1"/>
          </p:cNvSpPr>
          <p:nvPr>
            <p:ph type="body" sz="quarter" idx="16"/>
          </p:nvPr>
        </p:nvSpPr>
        <p:spPr/>
        <p:txBody>
          <a:bodyPr>
            <a:normAutofit lnSpcReduction="10000"/>
          </a:bodyPr>
          <a:lstStyle/>
          <a:p>
            <a:r>
              <a:rPr lang="en-US" dirty="0"/>
              <a:t>NEED FOR AUTOMATION</a:t>
            </a:r>
          </a:p>
          <a:p>
            <a:endParaRPr lang="en-IN" dirty="0"/>
          </a:p>
          <a:p>
            <a:endParaRPr lang="en-IN" dirty="0"/>
          </a:p>
        </p:txBody>
      </p:sp>
      <p:sp>
        <p:nvSpPr>
          <p:cNvPr id="6" name="Text Placeholder 5">
            <a:extLst>
              <a:ext uri="{FF2B5EF4-FFF2-40B4-BE49-F238E27FC236}">
                <a16:creationId xmlns:a16="http://schemas.microsoft.com/office/drawing/2014/main" id="{337FCD6B-5414-4F46-AAEE-82EBECEBF751}"/>
              </a:ext>
            </a:extLst>
          </p:cNvPr>
          <p:cNvSpPr>
            <a:spLocks noGrp="1"/>
          </p:cNvSpPr>
          <p:nvPr>
            <p:ph type="body" sz="quarter" idx="17"/>
          </p:nvPr>
        </p:nvSpPr>
        <p:spPr/>
        <p:txBody>
          <a:bodyPr/>
          <a:lstStyle/>
          <a:p>
            <a:r>
              <a:rPr lang="en-US" dirty="0"/>
              <a:t>Even though dressing is the most burdensome caregiving activity, it uses the least amount of technology and thus, arises the need for research is this field.</a:t>
            </a:r>
            <a:endParaRPr lang="en-IN" dirty="0"/>
          </a:p>
        </p:txBody>
      </p:sp>
      <p:sp>
        <p:nvSpPr>
          <p:cNvPr id="11" name="Date Placeholder 10">
            <a:extLst>
              <a:ext uri="{FF2B5EF4-FFF2-40B4-BE49-F238E27FC236}">
                <a16:creationId xmlns:a16="http://schemas.microsoft.com/office/drawing/2014/main" id="{3C53156A-EC79-4851-9A08-951FC8C48A0F}"/>
              </a:ext>
            </a:extLst>
          </p:cNvPr>
          <p:cNvSpPr>
            <a:spLocks noGrp="1"/>
          </p:cNvSpPr>
          <p:nvPr>
            <p:ph type="dt" sz="half" idx="20"/>
          </p:nvPr>
        </p:nvSpPr>
        <p:spPr/>
        <p:txBody>
          <a:bodyPr/>
          <a:lstStyle/>
          <a:p>
            <a:r>
              <a:rPr lang="en-US" dirty="0"/>
              <a:t>Dec 2021</a:t>
            </a:r>
          </a:p>
        </p:txBody>
      </p:sp>
      <p:sp>
        <p:nvSpPr>
          <p:cNvPr id="12" name="Footer Placeholder 11">
            <a:extLst>
              <a:ext uri="{FF2B5EF4-FFF2-40B4-BE49-F238E27FC236}">
                <a16:creationId xmlns:a16="http://schemas.microsoft.com/office/drawing/2014/main" id="{4AF34377-4D7C-4A87-AAAA-7FAE2ED081C4}"/>
              </a:ext>
            </a:extLst>
          </p:cNvPr>
          <p:cNvSpPr>
            <a:spLocks noGrp="1"/>
          </p:cNvSpPr>
          <p:nvPr>
            <p:ph type="ftr" sz="quarter" idx="21"/>
          </p:nvPr>
        </p:nvSpPr>
        <p:spPr/>
        <p:txBody>
          <a:bodyPr/>
          <a:lstStyle/>
          <a:p>
            <a:r>
              <a:rPr lang="en-US" dirty="0"/>
              <a:t>RDSS</a:t>
            </a:r>
          </a:p>
        </p:txBody>
      </p:sp>
      <p:sp>
        <p:nvSpPr>
          <p:cNvPr id="13" name="Slide Number Placeholder 12">
            <a:extLst>
              <a:ext uri="{FF2B5EF4-FFF2-40B4-BE49-F238E27FC236}">
                <a16:creationId xmlns:a16="http://schemas.microsoft.com/office/drawing/2014/main" id="{F84D75A3-0C4E-489D-8D82-78A7D6B681BC}"/>
              </a:ext>
            </a:extLst>
          </p:cNvPr>
          <p:cNvSpPr>
            <a:spLocks noGrp="1"/>
          </p:cNvSpPr>
          <p:nvPr>
            <p:ph type="sldNum" sz="quarter" idx="22"/>
          </p:nvPr>
        </p:nvSpPr>
        <p:spPr/>
        <p:txBody>
          <a:bodyPr/>
          <a:lstStyle/>
          <a:p>
            <a:fld id="{B5CEABB6-07DC-46E8-9B57-56EC44A396E5}" type="slidenum">
              <a:rPr lang="en-US" smtClean="0"/>
              <a:t>5</a:t>
            </a:fld>
            <a:endParaRPr lang="en-US" dirty="0"/>
          </a:p>
        </p:txBody>
      </p:sp>
      <p:pic>
        <p:nvPicPr>
          <p:cNvPr id="14" name="Picture 13" descr="Diagram&#10;&#10;Description automatically generated">
            <a:extLst>
              <a:ext uri="{FF2B5EF4-FFF2-40B4-BE49-F238E27FC236}">
                <a16:creationId xmlns:a16="http://schemas.microsoft.com/office/drawing/2014/main" id="{E44C259C-1AA7-48D6-B6FD-0941B2B0FFCB}"/>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sharpenSoften amount="50000"/>
                    </a14:imgEffect>
                    <a14:imgEffect>
                      <a14:colorTemperature colorTemp="11500"/>
                    </a14:imgEffect>
                    <a14:imgEffect>
                      <a14:saturation sat="400000"/>
                    </a14:imgEffect>
                  </a14:imgLayer>
                </a14:imgProps>
              </a:ext>
            </a:extLst>
          </a:blip>
          <a:stretch>
            <a:fillRect/>
          </a:stretch>
        </p:blipFill>
        <p:spPr>
          <a:xfrm>
            <a:off x="562255" y="4378447"/>
            <a:ext cx="4944823" cy="1604147"/>
          </a:xfrm>
          <a:prstGeom prst="rect">
            <a:avLst/>
          </a:prstGeom>
          <a:effectLst>
            <a:softEdge rad="31750"/>
          </a:effectLst>
        </p:spPr>
      </p:pic>
      <p:pic>
        <p:nvPicPr>
          <p:cNvPr id="17" name="Picture 2">
            <a:extLst>
              <a:ext uri="{FF2B5EF4-FFF2-40B4-BE49-F238E27FC236}">
                <a16:creationId xmlns:a16="http://schemas.microsoft.com/office/drawing/2014/main" id="{388536CD-3AFA-4034-9E35-8F1557C6A879}"/>
              </a:ext>
            </a:extLst>
          </p:cNvPr>
          <p:cNvPicPr>
            <a:picLocks noChangeAspect="1" noChangeArrowheads="1"/>
          </p:cNvPicPr>
          <p:nvPr/>
        </p:nvPicPr>
        <p:blipFill>
          <a:blip r:embed="rId4">
            <a:alphaModFix amt="35000"/>
            <a:extLst>
              <a:ext uri="{BEBA8EAE-BF5A-486C-A8C5-ECC9F3942E4B}">
                <a14:imgProps xmlns:a14="http://schemas.microsoft.com/office/drawing/2010/main">
                  <a14:imgLayer r:embed="rId5">
                    <a14:imgEffect>
                      <a14:colorTemperature colorTemp="8359"/>
                    </a14:imgEffect>
                  </a14:imgLayer>
                </a14:imgProps>
              </a:ext>
              <a:ext uri="{28A0092B-C50C-407E-A947-70E740481C1C}">
                <a14:useLocalDpi xmlns:a14="http://schemas.microsoft.com/office/drawing/2010/main" val="0"/>
              </a:ext>
            </a:extLst>
          </a:blip>
          <a:srcRect/>
          <a:stretch>
            <a:fillRect/>
          </a:stretch>
        </p:blipFill>
        <p:spPr bwMode="auto">
          <a:xfrm>
            <a:off x="6408197" y="4569901"/>
            <a:ext cx="4404806" cy="1174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5727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508760" y="4156405"/>
            <a:ext cx="3139440" cy="1325563"/>
          </a:xfrm>
        </p:spPr>
        <p:txBody>
          <a:bodyPr/>
          <a:lstStyle/>
          <a:p>
            <a:r>
              <a:rPr lang="en-US" dirty="0"/>
              <a:t>Work done</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5857536" y="867792"/>
            <a:ext cx="5433204" cy="5122415"/>
          </a:xfrm>
        </p:spPr>
        <p:txBody>
          <a:bodyPr vert="horz" lIns="91440" tIns="45720" rIns="91440" bIns="45720" rtlCol="0" anchor="t">
            <a:normAutofit/>
          </a:bodyPr>
          <a:lstStyle/>
          <a:p>
            <a:pPr marL="342900" indent="-342900">
              <a:buFont typeface="Arial" panose="020B0604020202020204" pitchFamily="34" charset="0"/>
              <a:buChar char="•"/>
            </a:pPr>
            <a:r>
              <a:rPr lang="en-US" sz="1500" dirty="0"/>
              <a:t>Research</a:t>
            </a:r>
          </a:p>
          <a:p>
            <a:endParaRPr lang="en-US" sz="1500" dirty="0"/>
          </a:p>
          <a:p>
            <a:pPr marL="342900" indent="-342900">
              <a:buFont typeface="Arial" panose="020B0604020202020204" pitchFamily="34" charset="0"/>
              <a:buChar char="•"/>
            </a:pPr>
            <a:r>
              <a:rPr lang="en-US" sz="1500" dirty="0"/>
              <a:t>CAD Modelling</a:t>
            </a:r>
          </a:p>
          <a:p>
            <a:endParaRPr lang="en-US" sz="1500" dirty="0"/>
          </a:p>
          <a:p>
            <a:pPr marL="342900" indent="-342900">
              <a:buFont typeface="Arial" panose="020B0604020202020204" pitchFamily="34" charset="0"/>
              <a:buChar char="•"/>
            </a:pPr>
            <a:r>
              <a:rPr lang="en-US" sz="1500" dirty="0"/>
              <a:t>URDF</a:t>
            </a:r>
          </a:p>
          <a:p>
            <a:endParaRPr lang="en-US" sz="1500" dirty="0"/>
          </a:p>
          <a:p>
            <a:pPr marL="342900" indent="-342900">
              <a:buFont typeface="Arial" panose="020B0604020202020204" pitchFamily="34" charset="0"/>
              <a:buChar char="•"/>
            </a:pPr>
            <a:r>
              <a:rPr lang="en-US" sz="1500" dirty="0"/>
              <a:t>Controllers</a:t>
            </a:r>
          </a:p>
          <a:p>
            <a:endParaRPr lang="en-US" sz="1500" dirty="0"/>
          </a:p>
          <a:p>
            <a:pPr marL="342900" indent="-342900">
              <a:buFont typeface="Arial" panose="020B0604020202020204" pitchFamily="34" charset="0"/>
              <a:buChar char="•"/>
            </a:pPr>
            <a:r>
              <a:rPr lang="en-US" sz="1500" dirty="0"/>
              <a:t>PID Tuning</a:t>
            </a:r>
          </a:p>
          <a:p>
            <a:endParaRPr lang="en-US" sz="1500" dirty="0"/>
          </a:p>
          <a:p>
            <a:pPr marL="342900" indent="-342900">
              <a:buFont typeface="Arial" panose="020B0604020202020204" pitchFamily="34" charset="0"/>
              <a:buChar char="•"/>
            </a:pPr>
            <a:r>
              <a:rPr lang="en-US" sz="1500" dirty="0"/>
              <a:t>Publisher/Subscriber</a:t>
            </a:r>
          </a:p>
          <a:p>
            <a:endParaRPr lang="en-US" sz="1500" dirty="0"/>
          </a:p>
          <a:p>
            <a:pPr marL="342900" indent="-342900">
              <a:buFont typeface="Arial" panose="020B0604020202020204" pitchFamily="34" charset="0"/>
              <a:buChar char="•"/>
            </a:pPr>
            <a:r>
              <a:rPr lang="en-US" sz="1500" dirty="0" err="1"/>
              <a:t>Teleop</a:t>
            </a:r>
            <a:endParaRPr lang="en-US" sz="1500" dirty="0"/>
          </a:p>
          <a:p>
            <a:endParaRPr lang="en-US" sz="1500" dirty="0"/>
          </a:p>
          <a:p>
            <a:pPr marL="342900" indent="-342900">
              <a:buFont typeface="Arial" panose="020B0604020202020204" pitchFamily="34" charset="0"/>
              <a:buChar char="•"/>
            </a:pPr>
            <a:r>
              <a:rPr lang="en-US" sz="1500" dirty="0"/>
              <a:t>Visualization</a:t>
            </a:r>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20"/>
          </p:nvPr>
        </p:nvSpPr>
        <p:spPr>
          <a:xfrm>
            <a:off x="5919680" y="6356350"/>
            <a:ext cx="947516" cy="365125"/>
          </a:xfrm>
        </p:spPr>
        <p:txBody>
          <a:bodyPr/>
          <a:lstStyle/>
          <a:p>
            <a:r>
              <a:rPr lang="en-US" dirty="0"/>
              <a:t>Dec 2021</a:t>
            </a:r>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21"/>
          </p:nvPr>
        </p:nvSpPr>
        <p:spPr>
          <a:xfrm>
            <a:off x="7161955" y="6356350"/>
            <a:ext cx="3243942" cy="365125"/>
          </a:xfrm>
        </p:spPr>
        <p:txBody>
          <a:bodyPr/>
          <a:lstStyle/>
          <a:p>
            <a:r>
              <a:rPr lang="en-US" dirty="0"/>
              <a:t>RDSS</a:t>
            </a:r>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1844941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47CC8-74D3-46D5-A468-FC150735B728}"/>
              </a:ext>
            </a:extLst>
          </p:cNvPr>
          <p:cNvSpPr>
            <a:spLocks noGrp="1"/>
          </p:cNvSpPr>
          <p:nvPr>
            <p:ph type="title"/>
          </p:nvPr>
        </p:nvSpPr>
        <p:spPr/>
        <p:txBody>
          <a:bodyPr/>
          <a:lstStyle/>
          <a:p>
            <a:r>
              <a:rPr lang="en-US" dirty="0"/>
              <a:t>Research</a:t>
            </a:r>
            <a:endParaRPr lang="en-IN" dirty="0"/>
          </a:p>
        </p:txBody>
      </p:sp>
      <p:sp>
        <p:nvSpPr>
          <p:cNvPr id="11" name="Date Placeholder 10">
            <a:extLst>
              <a:ext uri="{FF2B5EF4-FFF2-40B4-BE49-F238E27FC236}">
                <a16:creationId xmlns:a16="http://schemas.microsoft.com/office/drawing/2014/main" id="{C1C6DF6F-E0F6-4291-81A4-36CF1337BF97}"/>
              </a:ext>
            </a:extLst>
          </p:cNvPr>
          <p:cNvSpPr>
            <a:spLocks noGrp="1"/>
          </p:cNvSpPr>
          <p:nvPr>
            <p:ph type="dt" sz="half" idx="20"/>
          </p:nvPr>
        </p:nvSpPr>
        <p:spPr/>
        <p:txBody>
          <a:bodyPr/>
          <a:lstStyle/>
          <a:p>
            <a:r>
              <a:rPr lang="en-US" dirty="0"/>
              <a:t>Dec 2021</a:t>
            </a:r>
          </a:p>
        </p:txBody>
      </p:sp>
      <p:sp>
        <p:nvSpPr>
          <p:cNvPr id="12" name="Footer Placeholder 11">
            <a:extLst>
              <a:ext uri="{FF2B5EF4-FFF2-40B4-BE49-F238E27FC236}">
                <a16:creationId xmlns:a16="http://schemas.microsoft.com/office/drawing/2014/main" id="{95628A39-8DA7-4ECC-8F97-6D4A17C489C8}"/>
              </a:ext>
            </a:extLst>
          </p:cNvPr>
          <p:cNvSpPr>
            <a:spLocks noGrp="1"/>
          </p:cNvSpPr>
          <p:nvPr>
            <p:ph type="ftr" sz="quarter" idx="21"/>
          </p:nvPr>
        </p:nvSpPr>
        <p:spPr/>
        <p:txBody>
          <a:bodyPr/>
          <a:lstStyle/>
          <a:p>
            <a:r>
              <a:rPr lang="en-US" dirty="0"/>
              <a:t>RDSS</a:t>
            </a:r>
          </a:p>
        </p:txBody>
      </p:sp>
      <p:sp>
        <p:nvSpPr>
          <p:cNvPr id="13" name="Slide Number Placeholder 12">
            <a:extLst>
              <a:ext uri="{FF2B5EF4-FFF2-40B4-BE49-F238E27FC236}">
                <a16:creationId xmlns:a16="http://schemas.microsoft.com/office/drawing/2014/main" id="{78D5C9CB-0806-4F22-98F5-21568D72F06F}"/>
              </a:ext>
            </a:extLst>
          </p:cNvPr>
          <p:cNvSpPr>
            <a:spLocks noGrp="1"/>
          </p:cNvSpPr>
          <p:nvPr>
            <p:ph type="sldNum" sz="quarter" idx="22"/>
          </p:nvPr>
        </p:nvSpPr>
        <p:spPr/>
        <p:txBody>
          <a:bodyPr/>
          <a:lstStyle/>
          <a:p>
            <a:fld id="{B5CEABB6-07DC-46E8-9B57-56EC44A396E5}" type="slidenum">
              <a:rPr lang="en-US" smtClean="0"/>
              <a:pPr/>
              <a:t>7</a:t>
            </a:fld>
            <a:endParaRPr lang="en-US" dirty="0"/>
          </a:p>
        </p:txBody>
      </p:sp>
      <p:sp>
        <p:nvSpPr>
          <p:cNvPr id="24" name="TextBox 23">
            <a:extLst>
              <a:ext uri="{FF2B5EF4-FFF2-40B4-BE49-F238E27FC236}">
                <a16:creationId xmlns:a16="http://schemas.microsoft.com/office/drawing/2014/main" id="{A83EBC5E-7A5F-4E79-A19D-6C669227E8DC}"/>
              </a:ext>
            </a:extLst>
          </p:cNvPr>
          <p:cNvSpPr txBox="1"/>
          <p:nvPr/>
        </p:nvSpPr>
        <p:spPr>
          <a:xfrm>
            <a:off x="4678961" y="2940030"/>
            <a:ext cx="5729681" cy="3416320"/>
          </a:xfrm>
          <a:prstGeom prst="rect">
            <a:avLst/>
          </a:prstGeom>
          <a:noFill/>
        </p:spPr>
        <p:txBody>
          <a:bodyPr wrap="square" rtlCol="0">
            <a:spAutoFit/>
          </a:bodyPr>
          <a:lstStyle/>
          <a:p>
            <a:r>
              <a:rPr lang="en-US" dirty="0"/>
              <a:t>Our research made us realize that this specific application is an ongoing research which is being spear headed by </a:t>
            </a:r>
            <a:r>
              <a:rPr lang="en-US" dirty="0" err="1"/>
              <a:t>Institut</a:t>
            </a:r>
            <a:r>
              <a:rPr lang="en-US" dirty="0"/>
              <a:t> de </a:t>
            </a:r>
            <a:r>
              <a:rPr lang="en-US" dirty="0" err="1"/>
              <a:t>Robòtica</a:t>
            </a:r>
            <a:r>
              <a:rPr lang="en-US" dirty="0"/>
              <a:t> </a:t>
            </a:r>
            <a:r>
              <a:rPr lang="en-US" dirty="0" err="1"/>
              <a:t>i</a:t>
            </a:r>
            <a:r>
              <a:rPr lang="en-US" dirty="0"/>
              <a:t> </a:t>
            </a:r>
            <a:r>
              <a:rPr lang="en-US" dirty="0" err="1"/>
              <a:t>Informàtica</a:t>
            </a:r>
            <a:r>
              <a:rPr lang="en-US" dirty="0"/>
              <a:t> Industrial, Barcelona and Bristol robotics laboratory. Multiple advanced methods like robot learning, motion modelling, simulation-based motion optimization, and Human Robot Interaction also need to be applied to make the project ideal to use in real life scenarios. Much emphasis needs to be made in the field where the robot can identify different types of cloth materials, human behavior, etc. to make it fully autonomous, which remains to be the final goal.</a:t>
            </a:r>
            <a:endParaRPr lang="en-IN" dirty="0"/>
          </a:p>
        </p:txBody>
      </p:sp>
      <p:pic>
        <p:nvPicPr>
          <p:cNvPr id="26" name="Picture 25" descr="A picture containing person, indoor, wall, preparing&#10;&#10;Description automatically generated">
            <a:extLst>
              <a:ext uri="{FF2B5EF4-FFF2-40B4-BE49-F238E27FC236}">
                <a16:creationId xmlns:a16="http://schemas.microsoft.com/office/drawing/2014/main" id="{DCE64733-3A17-42B5-B125-FB1E4FDFB0E2}"/>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11059" t="6553" r="4919" b="9382"/>
          <a:stretch/>
        </p:blipFill>
        <p:spPr>
          <a:xfrm>
            <a:off x="4429386" y="960879"/>
            <a:ext cx="1568741" cy="1505484"/>
          </a:xfrm>
          <a:prstGeom prst="rect">
            <a:avLst/>
          </a:prstGeom>
          <a:solidFill>
            <a:srgbClr val="FFFFFF">
              <a:shade val="85000"/>
            </a:srgbClr>
          </a:solidFill>
          <a:ln w="88900" cap="sq">
            <a:solidFill>
              <a:srgbClr val="FFFFFF"/>
            </a:solid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pic>
        <p:nvPicPr>
          <p:cNvPr id="28" name="Picture 27" descr="A picture containing text, indoor&#10;&#10;Description automatically generated">
            <a:extLst>
              <a:ext uri="{FF2B5EF4-FFF2-40B4-BE49-F238E27FC236}">
                <a16:creationId xmlns:a16="http://schemas.microsoft.com/office/drawing/2014/main" id="{59C5BFF8-673A-4F5B-9C6B-E21DE5940C5C}"/>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l="8626" t="6808" r="15757" b="6416"/>
          <a:stretch/>
        </p:blipFill>
        <p:spPr>
          <a:xfrm>
            <a:off x="9013457" y="979584"/>
            <a:ext cx="1867063" cy="1468073"/>
          </a:xfrm>
          <a:prstGeom prst="rect">
            <a:avLst/>
          </a:prstGeom>
          <a:solidFill>
            <a:srgbClr val="FFFFFF">
              <a:shade val="85000"/>
            </a:srgbClr>
          </a:solidFill>
          <a:ln w="88900" cap="sq">
            <a:solidFill>
              <a:srgbClr val="FFFFFF"/>
            </a:solid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45071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04853-0114-4CEF-B99D-166EE6CDD1CA}"/>
              </a:ext>
            </a:extLst>
          </p:cNvPr>
          <p:cNvSpPr>
            <a:spLocks noGrp="1"/>
          </p:cNvSpPr>
          <p:nvPr>
            <p:ph type="title"/>
          </p:nvPr>
        </p:nvSpPr>
        <p:spPr>
          <a:xfrm>
            <a:off x="309135" y="5213349"/>
            <a:ext cx="3139440" cy="1325563"/>
          </a:xfrm>
        </p:spPr>
        <p:txBody>
          <a:bodyPr/>
          <a:lstStyle/>
          <a:p>
            <a:r>
              <a:rPr lang="en-US" sz="2800" dirty="0"/>
              <a:t>CAD Modelling</a:t>
            </a:r>
            <a:br>
              <a:rPr lang="en-US" sz="2800" dirty="0"/>
            </a:br>
            <a:endParaRPr lang="en-IN" dirty="0"/>
          </a:p>
        </p:txBody>
      </p:sp>
      <p:sp>
        <p:nvSpPr>
          <p:cNvPr id="11" name="Date Placeholder 10">
            <a:extLst>
              <a:ext uri="{FF2B5EF4-FFF2-40B4-BE49-F238E27FC236}">
                <a16:creationId xmlns:a16="http://schemas.microsoft.com/office/drawing/2014/main" id="{88C9014A-DB42-45AC-8D95-7F96A638B6B6}"/>
              </a:ext>
            </a:extLst>
          </p:cNvPr>
          <p:cNvSpPr>
            <a:spLocks noGrp="1"/>
          </p:cNvSpPr>
          <p:nvPr>
            <p:ph type="dt" sz="half" idx="20"/>
          </p:nvPr>
        </p:nvSpPr>
        <p:spPr/>
        <p:txBody>
          <a:bodyPr/>
          <a:lstStyle/>
          <a:p>
            <a:r>
              <a:rPr lang="en-US" dirty="0"/>
              <a:t>Dec 2021</a:t>
            </a:r>
          </a:p>
        </p:txBody>
      </p:sp>
      <p:sp>
        <p:nvSpPr>
          <p:cNvPr id="12" name="Footer Placeholder 11">
            <a:extLst>
              <a:ext uri="{FF2B5EF4-FFF2-40B4-BE49-F238E27FC236}">
                <a16:creationId xmlns:a16="http://schemas.microsoft.com/office/drawing/2014/main" id="{EE641E96-363E-4113-A321-05295755B678}"/>
              </a:ext>
            </a:extLst>
          </p:cNvPr>
          <p:cNvSpPr>
            <a:spLocks noGrp="1"/>
          </p:cNvSpPr>
          <p:nvPr>
            <p:ph type="ftr" sz="quarter" idx="21"/>
          </p:nvPr>
        </p:nvSpPr>
        <p:spPr/>
        <p:txBody>
          <a:bodyPr/>
          <a:lstStyle/>
          <a:p>
            <a:r>
              <a:rPr lang="en-US" dirty="0"/>
              <a:t>RDSS</a:t>
            </a:r>
          </a:p>
        </p:txBody>
      </p:sp>
      <p:sp>
        <p:nvSpPr>
          <p:cNvPr id="13" name="Slide Number Placeholder 12">
            <a:extLst>
              <a:ext uri="{FF2B5EF4-FFF2-40B4-BE49-F238E27FC236}">
                <a16:creationId xmlns:a16="http://schemas.microsoft.com/office/drawing/2014/main" id="{96232D49-8173-4BE0-A951-9838468104DB}"/>
              </a:ext>
            </a:extLst>
          </p:cNvPr>
          <p:cNvSpPr>
            <a:spLocks noGrp="1"/>
          </p:cNvSpPr>
          <p:nvPr>
            <p:ph type="sldNum" sz="quarter" idx="22"/>
          </p:nvPr>
        </p:nvSpPr>
        <p:spPr/>
        <p:txBody>
          <a:bodyPr/>
          <a:lstStyle/>
          <a:p>
            <a:fld id="{B5CEABB6-07DC-46E8-9B57-56EC44A396E5}" type="slidenum">
              <a:rPr lang="en-US" smtClean="0"/>
              <a:pPr/>
              <a:t>8</a:t>
            </a:fld>
            <a:endParaRPr lang="en-US" dirty="0"/>
          </a:p>
        </p:txBody>
      </p:sp>
      <p:pic>
        <p:nvPicPr>
          <p:cNvPr id="16" name="Picture 15" descr="A picture containing telescope&#10;&#10;Description automatically generated">
            <a:extLst>
              <a:ext uri="{FF2B5EF4-FFF2-40B4-BE49-F238E27FC236}">
                <a16:creationId xmlns:a16="http://schemas.microsoft.com/office/drawing/2014/main" id="{14F9CA50-DF6E-4A2E-ADDC-0E78FD03132C}"/>
              </a:ext>
            </a:extLst>
          </p:cNvPr>
          <p:cNvPicPr>
            <a:picLocks noChangeAspect="1"/>
          </p:cNvPicPr>
          <p:nvPr/>
        </p:nvPicPr>
        <p:blipFill>
          <a:blip r:embed="rId2"/>
          <a:stretch>
            <a:fillRect/>
          </a:stretch>
        </p:blipFill>
        <p:spPr>
          <a:xfrm>
            <a:off x="2314731" y="1812130"/>
            <a:ext cx="3238781" cy="3421677"/>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17" name="TextBox 16">
            <a:extLst>
              <a:ext uri="{FF2B5EF4-FFF2-40B4-BE49-F238E27FC236}">
                <a16:creationId xmlns:a16="http://schemas.microsoft.com/office/drawing/2014/main" id="{1DB206FC-2554-4BD4-A28F-84AAAA05B738}"/>
              </a:ext>
            </a:extLst>
          </p:cNvPr>
          <p:cNvSpPr txBox="1"/>
          <p:nvPr/>
        </p:nvSpPr>
        <p:spPr>
          <a:xfrm>
            <a:off x="6988029" y="2103436"/>
            <a:ext cx="4152551" cy="3139321"/>
          </a:xfrm>
          <a:prstGeom prst="rect">
            <a:avLst/>
          </a:prstGeom>
          <a:noFill/>
        </p:spPr>
        <p:txBody>
          <a:bodyPr wrap="square" rtlCol="0">
            <a:spAutoFit/>
          </a:bodyPr>
          <a:lstStyle/>
          <a:p>
            <a:r>
              <a:rPr lang="en-US" dirty="0"/>
              <a:t>The model was available on the product page for Barrett Technologies.</a:t>
            </a:r>
          </a:p>
          <a:p>
            <a:endParaRPr lang="en-US" dirty="0"/>
          </a:p>
          <a:p>
            <a:r>
              <a:rPr lang="en-US" dirty="0"/>
              <a:t>However, that model was not compatible for our use. So, we had to rotate each part according to the coordinate system in Gazebo, reassemble the assembly with a coordinate system explicitly mentioned for the base link of the robot before exporting it.</a:t>
            </a:r>
            <a:endParaRPr lang="en-IN" dirty="0"/>
          </a:p>
        </p:txBody>
      </p:sp>
      <p:sp>
        <p:nvSpPr>
          <p:cNvPr id="18" name="TextBox 17">
            <a:extLst>
              <a:ext uri="{FF2B5EF4-FFF2-40B4-BE49-F238E27FC236}">
                <a16:creationId xmlns:a16="http://schemas.microsoft.com/office/drawing/2014/main" id="{46F87C24-6C2B-4E2B-9A51-3710B57E4EEC}"/>
              </a:ext>
            </a:extLst>
          </p:cNvPr>
          <p:cNvSpPr txBox="1"/>
          <p:nvPr/>
        </p:nvSpPr>
        <p:spPr>
          <a:xfrm>
            <a:off x="7071919" y="5385732"/>
            <a:ext cx="3884103" cy="369332"/>
          </a:xfrm>
          <a:prstGeom prst="rect">
            <a:avLst/>
          </a:prstGeom>
          <a:noFill/>
        </p:spPr>
        <p:txBody>
          <a:bodyPr wrap="square" rtlCol="0">
            <a:spAutoFit/>
          </a:bodyPr>
          <a:lstStyle/>
          <a:p>
            <a:r>
              <a:rPr lang="en-US" dirty="0"/>
              <a:t>Remark : Part Assembly is an art</a:t>
            </a:r>
            <a:endParaRPr lang="en-IN" dirty="0"/>
          </a:p>
        </p:txBody>
      </p:sp>
    </p:spTree>
    <p:extLst>
      <p:ext uri="{BB962C8B-B14F-4D97-AF65-F5344CB8AC3E}">
        <p14:creationId xmlns:p14="http://schemas.microsoft.com/office/powerpoint/2010/main" val="3205423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1F605-49AE-47A9-99C2-55C7C64D836E}"/>
              </a:ext>
            </a:extLst>
          </p:cNvPr>
          <p:cNvSpPr>
            <a:spLocks noGrp="1"/>
          </p:cNvSpPr>
          <p:nvPr>
            <p:ph type="title"/>
          </p:nvPr>
        </p:nvSpPr>
        <p:spPr/>
        <p:txBody>
          <a:bodyPr/>
          <a:lstStyle/>
          <a:p>
            <a:r>
              <a:rPr lang="en-US" dirty="0"/>
              <a:t>URDF, Controllers And PID Tuning</a:t>
            </a:r>
            <a:endParaRPr lang="en-IN" dirty="0"/>
          </a:p>
        </p:txBody>
      </p:sp>
      <p:sp>
        <p:nvSpPr>
          <p:cNvPr id="11" name="Date Placeholder 10">
            <a:extLst>
              <a:ext uri="{FF2B5EF4-FFF2-40B4-BE49-F238E27FC236}">
                <a16:creationId xmlns:a16="http://schemas.microsoft.com/office/drawing/2014/main" id="{7D59176F-BA9A-41C1-A865-00E7C461B5EB}"/>
              </a:ext>
            </a:extLst>
          </p:cNvPr>
          <p:cNvSpPr>
            <a:spLocks noGrp="1"/>
          </p:cNvSpPr>
          <p:nvPr>
            <p:ph type="dt" sz="half" idx="20"/>
          </p:nvPr>
        </p:nvSpPr>
        <p:spPr/>
        <p:txBody>
          <a:bodyPr/>
          <a:lstStyle/>
          <a:p>
            <a:r>
              <a:rPr lang="en-US" dirty="0"/>
              <a:t>Dec 2021</a:t>
            </a:r>
          </a:p>
        </p:txBody>
      </p:sp>
      <p:sp>
        <p:nvSpPr>
          <p:cNvPr id="12" name="Footer Placeholder 11">
            <a:extLst>
              <a:ext uri="{FF2B5EF4-FFF2-40B4-BE49-F238E27FC236}">
                <a16:creationId xmlns:a16="http://schemas.microsoft.com/office/drawing/2014/main" id="{3BEE7C8E-168E-42CE-96E3-1CD4D5EA8D58}"/>
              </a:ext>
            </a:extLst>
          </p:cNvPr>
          <p:cNvSpPr>
            <a:spLocks noGrp="1"/>
          </p:cNvSpPr>
          <p:nvPr>
            <p:ph type="ftr" sz="quarter" idx="21"/>
          </p:nvPr>
        </p:nvSpPr>
        <p:spPr/>
        <p:txBody>
          <a:bodyPr/>
          <a:lstStyle/>
          <a:p>
            <a:r>
              <a:rPr lang="en-US" dirty="0"/>
              <a:t>RDSS</a:t>
            </a:r>
          </a:p>
        </p:txBody>
      </p:sp>
      <p:sp>
        <p:nvSpPr>
          <p:cNvPr id="13" name="Slide Number Placeholder 12">
            <a:extLst>
              <a:ext uri="{FF2B5EF4-FFF2-40B4-BE49-F238E27FC236}">
                <a16:creationId xmlns:a16="http://schemas.microsoft.com/office/drawing/2014/main" id="{70F88486-BB3B-4E6E-A0B4-554948AB57B8}"/>
              </a:ext>
            </a:extLst>
          </p:cNvPr>
          <p:cNvSpPr>
            <a:spLocks noGrp="1"/>
          </p:cNvSpPr>
          <p:nvPr>
            <p:ph type="sldNum" sz="quarter" idx="22"/>
          </p:nvPr>
        </p:nvSpPr>
        <p:spPr/>
        <p:txBody>
          <a:bodyPr/>
          <a:lstStyle/>
          <a:p>
            <a:fld id="{B5CEABB6-07DC-46E8-9B57-56EC44A396E5}" type="slidenum">
              <a:rPr lang="en-US" smtClean="0"/>
              <a:pPr/>
              <a:t>9</a:t>
            </a:fld>
            <a:endParaRPr lang="en-US" dirty="0"/>
          </a:p>
        </p:txBody>
      </p:sp>
      <p:sp>
        <p:nvSpPr>
          <p:cNvPr id="15" name="TextBox 14">
            <a:extLst>
              <a:ext uri="{FF2B5EF4-FFF2-40B4-BE49-F238E27FC236}">
                <a16:creationId xmlns:a16="http://schemas.microsoft.com/office/drawing/2014/main" id="{582525B9-7C5F-4D74-BDE2-A8D127C1446C}"/>
              </a:ext>
            </a:extLst>
          </p:cNvPr>
          <p:cNvSpPr txBox="1"/>
          <p:nvPr/>
        </p:nvSpPr>
        <p:spPr>
          <a:xfrm>
            <a:off x="5150840" y="300112"/>
            <a:ext cx="6501468" cy="5909310"/>
          </a:xfrm>
          <a:prstGeom prst="rect">
            <a:avLst/>
          </a:prstGeom>
          <a:noFill/>
        </p:spPr>
        <p:txBody>
          <a:bodyPr wrap="square" rtlCol="0">
            <a:spAutoFit/>
          </a:bodyPr>
          <a:lstStyle/>
          <a:p>
            <a:r>
              <a:rPr lang="en-US" dirty="0"/>
              <a:t>The URDF file required a lot of manual tuning for multiple tags. The masses of each link were inconsistent and caused the model to behave in an undesirable way. So, the masses and their respective moments were changed.</a:t>
            </a:r>
          </a:p>
          <a:p>
            <a:r>
              <a:rPr lang="en-US" dirty="0"/>
              <a:t>The joint limits were mentioned explicitly.</a:t>
            </a:r>
          </a:p>
          <a:p>
            <a:r>
              <a:rPr lang="en-US" dirty="0"/>
              <a:t>URDF also consists of the transmission blocks for all joints with motion.</a:t>
            </a:r>
          </a:p>
          <a:p>
            <a:endParaRPr lang="en-US" dirty="0"/>
          </a:p>
          <a:p>
            <a:r>
              <a:rPr lang="en-US" dirty="0"/>
              <a:t>However, </a:t>
            </a:r>
            <a:r>
              <a:rPr lang="en-US" dirty="0" err="1"/>
              <a:t>xacros</a:t>
            </a:r>
            <a:r>
              <a:rPr lang="en-US" dirty="0"/>
              <a:t> were also used to integrate the </a:t>
            </a:r>
            <a:r>
              <a:rPr lang="en-US" dirty="0" err="1"/>
              <a:t>gazebo_ros_control</a:t>
            </a:r>
            <a:r>
              <a:rPr lang="en-US" dirty="0"/>
              <a:t>.</a:t>
            </a:r>
          </a:p>
          <a:p>
            <a:r>
              <a:rPr lang="en-US" dirty="0"/>
              <a:t>The launch file included both the </a:t>
            </a:r>
            <a:r>
              <a:rPr lang="en-US" dirty="0" err="1"/>
              <a:t>xacro</a:t>
            </a:r>
            <a:r>
              <a:rPr lang="en-US" dirty="0"/>
              <a:t> and the URDF for everything to work in symphony.</a:t>
            </a:r>
          </a:p>
          <a:p>
            <a:endParaRPr lang="en-US" dirty="0"/>
          </a:p>
          <a:p>
            <a:r>
              <a:rPr lang="en-IN" dirty="0"/>
              <a:t>In an ideal case, effort controllers are used for such manipulators, but we were unable to implement them, so our specific model uses velocity controller to do the task.</a:t>
            </a:r>
          </a:p>
          <a:p>
            <a:endParaRPr lang="en-IN" dirty="0"/>
          </a:p>
          <a:p>
            <a:r>
              <a:rPr lang="en-IN" dirty="0"/>
              <a:t>The PID values were tuned manually with help of a graphical </a:t>
            </a:r>
            <a:r>
              <a:rPr lang="en-IN" dirty="0" err="1"/>
              <a:t>ros</a:t>
            </a:r>
            <a:r>
              <a:rPr lang="en-IN" dirty="0"/>
              <a:t> tool(</a:t>
            </a:r>
            <a:r>
              <a:rPr lang="en-IN" dirty="0" err="1"/>
              <a:t>rqt_gui</a:t>
            </a:r>
            <a:r>
              <a:rPr lang="en-IN" dirty="0"/>
              <a:t>). We published a sinusoidal value that oscillates the joint and then monitored the actual position of the joint and then making sure the joint follows the value properly</a:t>
            </a:r>
          </a:p>
        </p:txBody>
      </p:sp>
    </p:spTree>
    <p:extLst>
      <p:ext uri="{BB962C8B-B14F-4D97-AF65-F5344CB8AC3E}">
        <p14:creationId xmlns:p14="http://schemas.microsoft.com/office/powerpoint/2010/main" val="3855989624"/>
      </p:ext>
    </p:extLst>
  </p:cSld>
  <p:clrMapOvr>
    <a:masterClrMapping/>
  </p:clrMapOvr>
</p:sld>
</file>

<file path=ppt/theme/theme1.xml><?xml version="1.0" encoding="utf-8"?>
<a:theme xmlns:a="http://schemas.openxmlformats.org/drawingml/2006/main" name="Monoline">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light pitch_tm56180624_Win32_LW_SL_v3" id="{5A4404DB-4ECC-4373-8C35-B428B8CCB737}" vid="{DB02F28E-0C23-47F0-A348-62748A79E2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F97B18F-50BC-4F30-8373-93489E845F8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2BC90D6-94CF-42F7-AAC4-9CF6824C54D5}">
  <ds:schemaRefs>
    <ds:schemaRef ds:uri="http://schemas.microsoft.com/sharepoint/v3/contenttype/forms"/>
  </ds:schemaRefs>
</ds:datastoreItem>
</file>

<file path=customXml/itemProps3.xml><?xml version="1.0" encoding="utf-8"?>
<ds:datastoreItem xmlns:ds="http://schemas.openxmlformats.org/officeDocument/2006/customXml" ds:itemID="{64CF2EF3-001F-4BE9-81B3-86ECBBF942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light sales pitch</Template>
  <TotalTime>804</TotalTime>
  <Words>1209</Words>
  <Application>Microsoft Office PowerPoint</Application>
  <PresentationFormat>Widescreen</PresentationFormat>
  <Paragraphs>159</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Tenorite</vt:lpstr>
      <vt:lpstr>Monoline</vt:lpstr>
      <vt:lpstr>Robot dressing support system(RDSS)</vt:lpstr>
      <vt:lpstr>Introduction</vt:lpstr>
      <vt:lpstr>motivation</vt:lpstr>
      <vt:lpstr>Application</vt:lpstr>
      <vt:lpstr>Application</vt:lpstr>
      <vt:lpstr>Work done</vt:lpstr>
      <vt:lpstr>Research</vt:lpstr>
      <vt:lpstr>CAD Modelling </vt:lpstr>
      <vt:lpstr>URDF, Controllers And PID Tuning</vt:lpstr>
      <vt:lpstr> Teleop And Publisher -subscriber</vt:lpstr>
      <vt:lpstr>Visualization</vt:lpstr>
      <vt:lpstr>Calculations</vt:lpstr>
      <vt:lpstr>Calculations</vt:lpstr>
      <vt:lpstr>Problems faced</vt:lpstr>
      <vt:lpstr>Problems faced</vt:lpstr>
      <vt:lpstr>simulation</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Robot dressing support system(RDSS)</dc:title>
  <dc:creator>Shelvin Pauly</dc:creator>
  <cp:lastModifiedBy>Shelvin Pauly</cp:lastModifiedBy>
  <cp:revision>9</cp:revision>
  <dcterms:created xsi:type="dcterms:W3CDTF">2021-12-06T20:48:10Z</dcterms:created>
  <dcterms:modified xsi:type="dcterms:W3CDTF">2021-12-11T13:39:45Z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